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284" r:id="rId3"/>
    <p:sldId id="283" r:id="rId4"/>
    <p:sldId id="349" r:id="rId5"/>
    <p:sldId id="360" r:id="rId6"/>
    <p:sldId id="350" r:id="rId7"/>
    <p:sldId id="330" r:id="rId8"/>
    <p:sldId id="337" r:id="rId9"/>
    <p:sldId id="309" r:id="rId10"/>
    <p:sldId id="338" r:id="rId11"/>
    <p:sldId id="351" r:id="rId12"/>
    <p:sldId id="352" r:id="rId13"/>
    <p:sldId id="353" r:id="rId14"/>
    <p:sldId id="354" r:id="rId15"/>
    <p:sldId id="356" r:id="rId16"/>
    <p:sldId id="339" r:id="rId17"/>
    <p:sldId id="355" r:id="rId18"/>
    <p:sldId id="357" r:id="rId19"/>
    <p:sldId id="358" r:id="rId20"/>
    <p:sldId id="359" r:id="rId21"/>
    <p:sldId id="361" r:id="rId22"/>
    <p:sldId id="341" r:id="rId23"/>
    <p:sldId id="342" r:id="rId24"/>
    <p:sldId id="362" r:id="rId25"/>
    <p:sldId id="363" r:id="rId26"/>
    <p:sldId id="343" r:id="rId27"/>
    <p:sldId id="331" r:id="rId28"/>
    <p:sldId id="347" r:id="rId29"/>
    <p:sldId id="344" r:id="rId30"/>
    <p:sldId id="364" r:id="rId31"/>
    <p:sldId id="365" r:id="rId32"/>
    <p:sldId id="366" r:id="rId33"/>
    <p:sldId id="369" r:id="rId34"/>
    <p:sldId id="348" r:id="rId35"/>
    <p:sldId id="367" r:id="rId36"/>
    <p:sldId id="368" r:id="rId37"/>
    <p:sldId id="333" r:id="rId38"/>
    <p:sldId id="28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1">
          <p15:clr>
            <a:srgbClr val="A4A3A4"/>
          </p15:clr>
        </p15:guide>
        <p15:guide id="2" pos="3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C7E7"/>
    <a:srgbClr val="0065DF"/>
    <a:srgbClr val="006BDA"/>
    <a:srgbClr val="FFFFFF"/>
    <a:srgbClr val="4472C4"/>
    <a:srgbClr val="006FD5"/>
    <a:srgbClr val="DAE3F3"/>
    <a:srgbClr val="7AA9F7"/>
    <a:srgbClr val="FCC419"/>
    <a:srgbClr val="007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96" autoAdjust="0"/>
    <p:restoredTop sz="94013"/>
  </p:normalViewPr>
  <p:slideViewPr>
    <p:cSldViewPr snapToGrid="0" snapToObjects="1" showGuides="1">
      <p:cViewPr>
        <p:scale>
          <a:sx n="66" d="100"/>
          <a:sy n="66" d="100"/>
        </p:scale>
        <p:origin x="-318" y="96"/>
      </p:cViewPr>
      <p:guideLst>
        <p:guide orient="horz" pos="2081"/>
        <p:guide pos="3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77-4B5F-8F87-658F6848BF4B}"/>
              </c:ext>
            </c:extLst>
          </c:dPt>
          <c:dPt>
            <c:idx val="1"/>
            <c:invertIfNegative val="0"/>
            <c:bubble3D val="0"/>
            <c:spPr>
              <a:solidFill>
                <a:srgbClr val="4688F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C77-4B5F-8F87-658F6848BF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Sebelum</c:v>
                </c:pt>
                <c:pt idx="1">
                  <c:v>Sesudah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4308</c:v>
                </c:pt>
                <c:pt idx="1">
                  <c:v>1912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77-4B5F-8F87-658F6848BF4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78"/>
        <c:overlap val="-27"/>
        <c:axId val="326548032"/>
        <c:axId val="326549280"/>
      </c:barChart>
      <c:catAx>
        <c:axId val="326548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6549280"/>
        <c:crosses val="autoZero"/>
        <c:auto val="1"/>
        <c:lblAlgn val="ctr"/>
        <c:lblOffset val="100"/>
        <c:noMultiLvlLbl val="0"/>
      </c:catAx>
      <c:valAx>
        <c:axId val="326549280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6548032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7A-49A4-89FE-82624AA631F3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7A-49A4-89FE-82624AA631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2D050"/>
    </a:solidFill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58-491E-9E19-8CC1F9FBD5D9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58-491E-9E19-8CC1F9FBD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CD5-43C2-B665-877CC5EA2F3F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D5-43C2-B665-877CC5EA2F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94-4AA7-BD66-BEB69C6D9174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94-4AA7-BD66-BEB69C6D91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2D050"/>
    </a:solidFill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752-412E-85A0-9FDFAA1902F5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52-412E-85A0-9FDFAA1902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2D050"/>
    </a:solidFill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34-4F7D-B81A-99143F6379B2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34-4F7D-B81A-99143F6379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AE-4267-82E0-46F7859BC56D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4267-82E0-46F7859BC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C-4B11-A1DD-62330DA0E5E3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9C-4B11-A1DD-62330DA0E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2D050"/>
    </a:solidFill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DD-4BFA-80A2-EC44A49613C9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DD-4BFA-80A2-EC44A49613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4A-4462-A1BD-C8352057C9B9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4A-4462-A1BD-C8352057C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0D-4D5D-A793-673668105F73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0D-4D5D-A793-673668105F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76-4EC5-9A8C-939457532D38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76-4EC5-9A8C-93945753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D8D77-D499-0D40-83F7-16E95A5FAA27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74525-0851-6445-A524-10D253C1F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2070B-9241-8D48-B714-6F61117042CF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0FA3B-EE25-A545-8C8F-F31B5B1360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4943" y="6356350"/>
            <a:ext cx="2743200" cy="365125"/>
          </a:xfrm>
        </p:spPr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392003" y="4032030"/>
            <a:ext cx="442302" cy="5226307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115847"/>
            <a:ext cx="7985760" cy="10197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1" y="1249923"/>
            <a:ext cx="10980420" cy="4992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4943" y="6356350"/>
            <a:ext cx="2743200" cy="365125"/>
          </a:xfrm>
        </p:spPr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115847"/>
            <a:ext cx="7985760" cy="10197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1" y="1249923"/>
            <a:ext cx="10980420" cy="4992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226FE-22B8-924F-9777-852B06BBECB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02E2E-3C98-2049-91F7-86E1B38C23C6}" type="datetimeFigureOut">
              <a:rPr lang="en-US" smtClean="0"/>
              <a:t>3/31/2023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6.wdp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microsoft.com/office/2007/relationships/hdphoto" Target="../media/hdphoto7.wdp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8.wdp"/><Relationship Id="rId7" Type="http://schemas.openxmlformats.org/officeDocument/2006/relationships/image" Target="../media/image3.png"/><Relationship Id="rId12" Type="http://schemas.openxmlformats.org/officeDocument/2006/relationships/image" Target="../media/image38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9.wdp"/><Relationship Id="rId11" Type="http://schemas.openxmlformats.org/officeDocument/2006/relationships/image" Target="../media/image37.jpeg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0.png"/><Relationship Id="rId7" Type="http://schemas.microsoft.com/office/2007/relationships/hdphoto" Target="../media/hdphoto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17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45.png"/><Relationship Id="rId7" Type="http://schemas.openxmlformats.org/officeDocument/2006/relationships/image" Target="../media/image40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1.png"/><Relationship Id="rId5" Type="http://schemas.openxmlformats.org/officeDocument/2006/relationships/image" Target="../media/image3.png"/><Relationship Id="rId4" Type="http://schemas.microsoft.com/office/2007/relationships/hdphoto" Target="../media/hdphoto1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chart" Target="../charts/chart11.xml"/><Relationship Id="rId3" Type="http://schemas.openxmlformats.org/officeDocument/2006/relationships/image" Target="../media/image16.png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5" Type="http://schemas.openxmlformats.org/officeDocument/2006/relationships/chart" Target="../charts/chart1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Relationship Id="rId14" Type="http://schemas.openxmlformats.org/officeDocument/2006/relationships/chart" Target="../charts/char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microsoft.com/office/2007/relationships/hdphoto" Target="../media/hdphoto3.wdp"/><Relationship Id="rId10" Type="http://schemas.openxmlformats.org/officeDocument/2006/relationships/image" Target="../media/image14.jpeg"/><Relationship Id="rId4" Type="http://schemas.microsoft.com/office/2007/relationships/hdphoto" Target="../media/hdphoto2.wdp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3.jpeg"/><Relationship Id="rId3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16.png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image" Target="../media/image20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2">
            <a:alphaModFix amt="33000"/>
          </a:blip>
          <a:srcRect l="19932" r="19880"/>
          <a:stretch>
            <a:fillRect/>
          </a:stretch>
        </p:blipFill>
        <p:spPr>
          <a:xfrm>
            <a:off x="2346960" y="-403225"/>
            <a:ext cx="7497445" cy="7786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8563" y="2059061"/>
            <a:ext cx="9794875" cy="1256665"/>
          </a:xfrm>
        </p:spPr>
        <p:txBody>
          <a:bodyPr>
            <a:normAutofit/>
          </a:bodyPr>
          <a:lstStyle/>
          <a:p>
            <a:pPr algn="ctr"/>
            <a:r>
              <a:rPr lang="en-US" sz="222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PERBANDINGAN ANALISIS SENTIMEN MENGGUNAKAN</a:t>
            </a:r>
            <a:br>
              <a:rPr lang="en-US" sz="2220" b="1" i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20" b="1" i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NAIVE BAYES</a:t>
            </a:r>
            <a:r>
              <a:rPr lang="en-US" sz="222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20" b="1" i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LEXICON-BASED</a:t>
            </a:r>
            <a:r>
              <a:rPr lang="en-US" sz="222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2220" b="1" i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HYBRID</a:t>
            </a:r>
            <a:br>
              <a:rPr lang="en-US" sz="222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2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PADA ULASAN PENGGUNA APLIKASI LIVIN’ BY MANDIRI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450" y="340949"/>
            <a:ext cx="2674620" cy="700129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>
          <a:xfrm>
            <a:off x="6096000" y="332105"/>
            <a:ext cx="3782060" cy="7162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Study Program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Statistics and Data Science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Department of Statistics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5910" y="340314"/>
            <a:ext cx="0" cy="700129"/>
          </a:xfrm>
          <a:prstGeom prst="line">
            <a:avLst/>
          </a:prstGeom>
          <a:ln>
            <a:solidFill>
              <a:srgbClr val="243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/>
          <p:nvPr/>
        </p:nvSpPr>
        <p:spPr>
          <a:xfrm>
            <a:off x="4932921" y="3909981"/>
            <a:ext cx="2326783" cy="56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Nanda Rizki Alfajri</a:t>
            </a:r>
          </a:p>
          <a:p>
            <a:pPr algn="ctr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(G14180070)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6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2"/>
          <p:cNvSpPr txBox="1"/>
          <p:nvPr/>
        </p:nvSpPr>
        <p:spPr>
          <a:xfrm>
            <a:off x="4933556" y="5121561"/>
            <a:ext cx="2326783" cy="56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Dibimbing oleh :</a:t>
            </a:r>
          </a:p>
          <a:p>
            <a:pPr algn="ctr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sz="1600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Erfiani</a:t>
            </a:r>
            <a:endParaRPr lang="en-US" sz="16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Rahma Anisa, M.Si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/>
          <a:srcRect l="71082" t="20592" r="10540" b="47763"/>
          <a:stretch>
            <a:fillRect/>
          </a:stretch>
        </p:blipFill>
        <p:spPr>
          <a:xfrm>
            <a:off x="4924715" y="4124156"/>
            <a:ext cx="852999" cy="798991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7FDBAD6-C524-4877-A096-B616ACCBAC03}"/>
              </a:ext>
            </a:extLst>
          </p:cNvPr>
          <p:cNvSpPr/>
          <p:nvPr/>
        </p:nvSpPr>
        <p:spPr>
          <a:xfrm>
            <a:off x="5938729" y="4113173"/>
            <a:ext cx="853478" cy="200875"/>
          </a:xfrm>
          <a:prstGeom prst="rect">
            <a:avLst/>
          </a:prstGeom>
          <a:solidFill>
            <a:srgbClr val="E54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C2460C9-BEBA-4E9B-9E3E-0D1E12383FDA}"/>
              </a:ext>
            </a:extLst>
          </p:cNvPr>
          <p:cNvSpPr txBox="1"/>
          <p:nvPr/>
        </p:nvSpPr>
        <p:spPr>
          <a:xfrm>
            <a:off x="5840336" y="4386031"/>
            <a:ext cx="2632942" cy="52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fi-FI" sz="1300" dirty="0">
                <a:latin typeface="Arial" panose="020B0604020202020204" pitchFamily="34" charset="0"/>
              </a:rPr>
              <a:t>Ulasan yang berupa komplain, kekecewaan, maupun masukan</a:t>
            </a:r>
          </a:p>
        </p:txBody>
      </p:sp>
      <p:cxnSp>
        <p:nvCxnSpPr>
          <p:cNvPr id="55" name="Straight Arrow Connector 54"/>
          <p:cNvCxnSpPr>
            <a:cxnSpLocks/>
            <a:endCxn id="40" idx="1"/>
          </p:cNvCxnSpPr>
          <p:nvPr/>
        </p:nvCxnSpPr>
        <p:spPr>
          <a:xfrm flipV="1">
            <a:off x="3934401" y="2144029"/>
            <a:ext cx="876209" cy="1185205"/>
          </a:xfrm>
          <a:prstGeom prst="straightConnector1">
            <a:avLst/>
          </a:prstGeom>
          <a:ln w="28575">
            <a:solidFill>
              <a:srgbClr val="2EB6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66" idx="1"/>
          </p:cNvCxnSpPr>
          <p:nvPr/>
        </p:nvCxnSpPr>
        <p:spPr>
          <a:xfrm>
            <a:off x="3874664" y="3414343"/>
            <a:ext cx="935946" cy="1068112"/>
          </a:xfrm>
          <a:prstGeom prst="straightConnector1">
            <a:avLst/>
          </a:prstGeom>
          <a:ln w="28575">
            <a:solidFill>
              <a:srgbClr val="E541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16"/>
          <p:cNvSpPr/>
          <p:nvPr/>
        </p:nvSpPr>
        <p:spPr>
          <a:xfrm>
            <a:off x="784724" y="5347861"/>
            <a:ext cx="8156730" cy="692137"/>
          </a:xfrm>
          <a:prstGeom prst="roundRect">
            <a:avLst/>
          </a:prstGeom>
          <a:ln w="28575">
            <a:solidFill>
              <a:srgbClr val="243B9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4000"/>
              </a:lnSpc>
            </a:pPr>
            <a:endParaRPr lang="en-US" sz="160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1600" dirty="0" err="1">
                <a:effectLst/>
                <a:latin typeface="Arial" panose="020B0604020202020204" pitchFamily="34" charset="0"/>
              </a:rPr>
              <a:t>Pelabelan</a:t>
            </a:r>
            <a:r>
              <a:rPr lang="en-US" sz="1600" dirty="0">
                <a:effectLst/>
                <a:latin typeface="Arial" panose="020B0604020202020204" pitchFamily="34" charset="0"/>
              </a:rPr>
              <a:t> manual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dapat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mengartikan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isi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ulasan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secara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keseluruhan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serta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menentukan</a:t>
            </a:r>
            <a:r>
              <a:rPr lang="en-US" sz="1600" dirty="0">
                <a:effectLst/>
                <a:latin typeface="Arial" panose="020B0604020202020204" pitchFamily="34" charset="0"/>
              </a:rPr>
              <a:t> label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sentimen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presisi</a:t>
            </a:r>
            <a:r>
              <a:rPr lang="en-US" sz="1600" dirty="0">
                <a:effectLst/>
                <a:latin typeface="Arial" panose="020B0604020202020204" pitchFamily="34" charset="0"/>
              </a:rPr>
              <a:t> yang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tinggi</a:t>
            </a:r>
            <a:r>
              <a:rPr lang="en-US" sz="1600" dirty="0">
                <a:effectLst/>
                <a:latin typeface="Arial" panose="020B0604020202020204" pitchFamily="34" charset="0"/>
              </a:rPr>
              <a:t> (Santoso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et al. </a:t>
            </a:r>
            <a:r>
              <a:rPr lang="en-US" sz="1600" dirty="0">
                <a:effectLst/>
                <a:latin typeface="Arial" panose="020B0604020202020204" pitchFamily="34" charset="0"/>
              </a:rPr>
              <a:t>2022)</a:t>
            </a:r>
          </a:p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690982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9904" t="19572" r="71718" b="48783"/>
          <a:stretch>
            <a:fillRect/>
          </a:stretch>
        </p:blipFill>
        <p:spPr>
          <a:xfrm>
            <a:off x="4925250" y="1760665"/>
            <a:ext cx="853478" cy="7994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39479" t="19264" r="40264" b="47523"/>
          <a:stretch>
            <a:fillRect/>
          </a:stretch>
        </p:blipFill>
        <p:spPr>
          <a:xfrm>
            <a:off x="6681925" y="2999421"/>
            <a:ext cx="747824" cy="6813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7950" l="10000" r="90000">
                        <a14:foregroundMark x1="52150" y1="9400" x2="62850" y2="9700"/>
                        <a14:foregroundMark x1="83100" y1="12150" x2="84450" y2="24500"/>
                        <a14:foregroundMark x1="60900" y1="86300" x2="62000" y2="87950"/>
                        <a14:foregroundMark x1="64500" y1="87700" x2="50150" y2="86600"/>
                        <a14:foregroundMark x1="50150" y1="86600" x2="50250" y2="86600"/>
                        <a14:foregroundMark x1="40650" y1="86850" x2="43400" y2="83050"/>
                        <a14:foregroundMark x1="73800" y1="87400" x2="79800" y2="83850"/>
                        <a14:foregroundMark x1="82800" y1="86850" x2="78000" y2="75000"/>
                        <a14:foregroundMark x1="78000" y1="75000" x2="81150" y2="45550"/>
                        <a14:foregroundMark x1="81150" y1="45550" x2="80900" y2="71800"/>
                        <a14:foregroundMark x1="80900" y1="74000" x2="80900" y2="80850"/>
                        <a14:foregroundMark x1="38500" y1="86300" x2="50450" y2="85450"/>
                        <a14:foregroundMark x1="50450" y1="85450" x2="75950" y2="87400"/>
                        <a14:foregroundMark x1="75950" y1="87400" x2="83650" y2="86850"/>
                        <a14:foregroundMark x1="85550" y1="86050" x2="85550" y2="86050"/>
                        <a14:foregroundMark x1="85550" y1="86050" x2="79000" y2="84950"/>
                        <a14:foregroundMark x1="37650" y1="80850" x2="37950" y2="78950"/>
                        <a14:foregroundMark x1="38200" y1="59500" x2="38500" y2="56200"/>
                        <a14:foregroundMark x1="37400" y1="58400" x2="37650" y2="55400"/>
                        <a14:foregroundMark x1="37650" y1="35150" x2="38500" y2="32150"/>
                        <a14:foregroundMark x1="37950" y1="9950" x2="61750" y2="7650"/>
                        <a14:foregroundMark x1="61750" y1="7650" x2="72350" y2="8600"/>
                        <a14:foregroundMark x1="72350" y1="8600" x2="80600" y2="14150"/>
                        <a14:foregroundMark x1="80600" y1="14150" x2="81150" y2="16800"/>
                        <a14:foregroundMark x1="40400" y1="8350" x2="42600" y2="8350"/>
                        <a14:foregroundMark x1="42050" y1="8050" x2="42050" y2="8050"/>
                        <a14:foregroundMark x1="42050" y1="8050" x2="45050" y2="8350"/>
                        <a14:foregroundMark x1="74900" y1="7500" x2="82500" y2="21150"/>
                        <a14:foregroundMark x1="82500" y1="21150" x2="82550" y2="29400"/>
                        <a14:foregroundMark x1="27000" y1="69650" x2="27000" y2="69650"/>
                        <a14:foregroundMark x1="16050" y1="69100" x2="16050" y2="69100"/>
                        <a14:foregroundMark x1="16300" y1="69100" x2="22900" y2="71250"/>
                      </a14:backgroundRemoval>
                    </a14:imgEffect>
                  </a14:imgLayer>
                </a14:imgProps>
              </a:ext>
            </a:extLst>
          </a:blip>
          <a:srcRect r="9152" b="7387"/>
          <a:stretch>
            <a:fillRect/>
          </a:stretch>
        </p:blipFill>
        <p:spPr>
          <a:xfrm>
            <a:off x="218368" y="1413078"/>
            <a:ext cx="4070685" cy="4149755"/>
          </a:xfrm>
          <a:prstGeom prst="rect">
            <a:avLst/>
          </a:prstGeom>
        </p:spPr>
      </p:pic>
      <p:sp>
        <p:nvSpPr>
          <p:cNvPr id="40" name="Rectangle: Rounded Corners 39"/>
          <p:cNvSpPr/>
          <p:nvPr/>
        </p:nvSpPr>
        <p:spPr>
          <a:xfrm>
            <a:off x="4810610" y="1604665"/>
            <a:ext cx="3529076" cy="107872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38729" y="1793537"/>
            <a:ext cx="696686" cy="188685"/>
          </a:xfrm>
          <a:prstGeom prst="rect">
            <a:avLst/>
          </a:prstGeom>
          <a:solidFill>
            <a:srgbClr val="2EB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40336" y="2033957"/>
            <a:ext cx="2632942" cy="52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 err="1">
                <a:latin typeface="Arial" panose="020B0604020202020204" pitchFamily="34" charset="0"/>
              </a:rPr>
              <a:t>U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lasan</a:t>
            </a:r>
            <a:r>
              <a:rPr lang="en-US" sz="1300" dirty="0">
                <a:effectLst/>
                <a:latin typeface="Arial" panose="020B0604020202020204" pitchFamily="34" charset="0"/>
              </a:rPr>
              <a:t> yang 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berupa</a:t>
            </a:r>
            <a:r>
              <a:rPr lang="en-US" sz="1300" dirty="0">
                <a:effectLst/>
                <a:latin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pujian</a:t>
            </a:r>
            <a:r>
              <a:rPr lang="en-US" sz="1300" dirty="0">
                <a:effectLst/>
                <a:latin typeface="Arial" panose="020B0604020202020204" pitchFamily="34" charset="0"/>
              </a:rPr>
              <a:t>, 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dukungan</a:t>
            </a:r>
            <a:r>
              <a:rPr lang="en-US" sz="1300" dirty="0">
                <a:effectLst/>
                <a:latin typeface="Arial" panose="020B0604020202020204" pitchFamily="34" charset="0"/>
              </a:rPr>
              <a:t>, 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maupun</a:t>
            </a:r>
            <a:r>
              <a:rPr lang="en-US" sz="1300" dirty="0">
                <a:effectLst/>
                <a:latin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apresiasi</a:t>
            </a:r>
            <a:endParaRPr lang="en-US" sz="13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464862" y="2839941"/>
            <a:ext cx="2129091" cy="98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fi-FI" sz="1300" dirty="0">
                <a:latin typeface="Arial" panose="020B0604020202020204" pitchFamily="34" charset="0"/>
              </a:rPr>
              <a:t>U</a:t>
            </a:r>
            <a:r>
              <a:rPr lang="fi-FI" sz="1300" dirty="0">
                <a:effectLst/>
                <a:latin typeface="Arial" panose="020B0604020202020204" pitchFamily="34" charset="0"/>
              </a:rPr>
              <a:t>lasan redundant,</a:t>
            </a:r>
            <a:endParaRPr lang="fi-FI" sz="1300" dirty="0">
              <a:latin typeface="Arial" panose="020B0604020202020204" pitchFamily="34" charset="0"/>
            </a:endParaRPr>
          </a:p>
          <a:p>
            <a:pPr marL="342900" marR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sz="1300" dirty="0">
                <a:latin typeface="Arial" panose="020B0604020202020204" pitchFamily="34" charset="0"/>
              </a:rPr>
              <a:t>U</a:t>
            </a:r>
            <a:r>
              <a:rPr lang="fi-FI" sz="1300" dirty="0">
                <a:effectLst/>
                <a:latin typeface="Arial" panose="020B0604020202020204" pitchFamily="34" charset="0"/>
              </a:rPr>
              <a:t>lasan tidak relevan,</a:t>
            </a:r>
          </a:p>
          <a:p>
            <a:pPr marL="342900" marR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sz="1300" dirty="0">
                <a:effectLst/>
                <a:latin typeface="Arial" panose="020B0604020202020204" pitchFamily="34" charset="0"/>
              </a:rPr>
              <a:t>Ulasan tidak tebaca oleh sistem</a:t>
            </a:r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>
            <a:off x="9740995" y="2738763"/>
            <a:ext cx="1551958" cy="11117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</p:cNvCxnSpPr>
          <p:nvPr/>
        </p:nvCxnSpPr>
        <p:spPr>
          <a:xfrm flipH="1">
            <a:off x="9826216" y="2739143"/>
            <a:ext cx="1402391" cy="111132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B77D63-3A68-48FE-A5DA-4DA6356DF2C7}"/>
              </a:ext>
            </a:extLst>
          </p:cNvPr>
          <p:cNvSpPr txBox="1"/>
          <p:nvPr/>
        </p:nvSpPr>
        <p:spPr>
          <a:xfrm>
            <a:off x="4981529" y="2948017"/>
            <a:ext cx="509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A9FA73-01B4-4937-93CA-3DF1C8974C3C}"/>
              </a:ext>
            </a:extLst>
          </p:cNvPr>
          <p:cNvCxnSpPr>
            <a:cxnSpLocks/>
            <a:stCxn id="7" idx="3"/>
            <a:endCxn id="71" idx="1"/>
          </p:cNvCxnSpPr>
          <p:nvPr/>
        </p:nvCxnSpPr>
        <p:spPr>
          <a:xfrm flipV="1">
            <a:off x="5491091" y="3325731"/>
            <a:ext cx="986945" cy="7007"/>
          </a:xfrm>
          <a:prstGeom prst="straightConnector1">
            <a:avLst/>
          </a:prstGeom>
          <a:ln w="28575">
            <a:solidFill>
              <a:srgbClr val="FCC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B4413A0-18CF-4BFE-A42B-7A83B868BC79}"/>
              </a:ext>
            </a:extLst>
          </p:cNvPr>
          <p:cNvSpPr/>
          <p:nvPr/>
        </p:nvSpPr>
        <p:spPr>
          <a:xfrm>
            <a:off x="4810610" y="3943091"/>
            <a:ext cx="3529076" cy="107872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8D13EF5-B05B-445A-8E35-C67E413EA93B}"/>
              </a:ext>
            </a:extLst>
          </p:cNvPr>
          <p:cNvSpPr/>
          <p:nvPr/>
        </p:nvSpPr>
        <p:spPr>
          <a:xfrm>
            <a:off x="6478036" y="2934256"/>
            <a:ext cx="2153902" cy="782949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DB94D-C519-452A-8F52-DEF07AE137C2}"/>
              </a:ext>
            </a:extLst>
          </p:cNvPr>
          <p:cNvCxnSpPr>
            <a:cxnSpLocks/>
          </p:cNvCxnSpPr>
          <p:nvPr/>
        </p:nvCxnSpPr>
        <p:spPr>
          <a:xfrm>
            <a:off x="5236310" y="2708457"/>
            <a:ext cx="0" cy="471471"/>
          </a:xfrm>
          <a:prstGeom prst="straightConnector1">
            <a:avLst/>
          </a:prstGeom>
          <a:ln w="28575">
            <a:solidFill>
              <a:srgbClr val="2EB6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B17C626-42FE-4B0B-BB49-289090D999C9}"/>
              </a:ext>
            </a:extLst>
          </p:cNvPr>
          <p:cNvSpPr/>
          <p:nvPr/>
        </p:nvSpPr>
        <p:spPr>
          <a:xfrm>
            <a:off x="7615704" y="3245416"/>
            <a:ext cx="696686" cy="176648"/>
          </a:xfrm>
          <a:prstGeom prst="rect">
            <a:avLst/>
          </a:prstGeom>
          <a:solidFill>
            <a:srgbClr val="FCC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Netral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5560733-6410-4EB4-98BB-1B99DE437A3C}"/>
              </a:ext>
            </a:extLst>
          </p:cNvPr>
          <p:cNvCxnSpPr>
            <a:cxnSpLocks/>
          </p:cNvCxnSpPr>
          <p:nvPr/>
        </p:nvCxnSpPr>
        <p:spPr>
          <a:xfrm flipV="1">
            <a:off x="5236310" y="3548798"/>
            <a:ext cx="0" cy="394293"/>
          </a:xfrm>
          <a:prstGeom prst="straightConnector1">
            <a:avLst/>
          </a:prstGeom>
          <a:ln w="28575">
            <a:solidFill>
              <a:srgbClr val="E541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9C446E5C-33FD-4970-A8AD-160866E9908B}"/>
              </a:ext>
            </a:extLst>
          </p:cNvPr>
          <p:cNvSpPr/>
          <p:nvPr/>
        </p:nvSpPr>
        <p:spPr>
          <a:xfrm>
            <a:off x="9400515" y="2428450"/>
            <a:ext cx="2153902" cy="1640772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22">
            <a:extLst>
              <a:ext uri="{FF2B5EF4-FFF2-40B4-BE49-F238E27FC236}">
                <a16:creationId xmlns:a16="http://schemas.microsoft.com/office/drawing/2014/main" id="{91D1FC31-D388-4D80-8C6B-31A0760E322C}"/>
              </a:ext>
            </a:extLst>
          </p:cNvPr>
          <p:cNvSpPr/>
          <p:nvPr/>
        </p:nvSpPr>
        <p:spPr>
          <a:xfrm>
            <a:off x="9612404" y="2261643"/>
            <a:ext cx="1817094" cy="41801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Pemilahan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peubah</a:t>
            </a:r>
            <a:endParaRPr lang="en-US" sz="1400" dirty="0">
              <a:effectLst/>
              <a:latin typeface="Arial MT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10752399" y="4901579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01322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  <p:bldP spid="54" grpId="0" animBg="1"/>
      <p:bldP spid="40" grpId="0" animBg="1"/>
      <p:bldP spid="41" grpId="0" animBg="1"/>
      <p:bldP spid="48" grpId="0"/>
      <p:bldP spid="62" grpId="0"/>
      <p:bldP spid="7" grpId="0"/>
      <p:bldP spid="66" grpId="0" animBg="1"/>
      <p:bldP spid="71" grpId="0" animBg="1"/>
      <p:bldP spid="82" grpId="0" animBg="1"/>
      <p:bldP spid="92" grpId="0" animBg="1"/>
      <p:bldP spid="9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D2727E8-03BE-4BA3-88C2-EF2C49CE167A}"/>
              </a:ext>
            </a:extLst>
          </p:cNvPr>
          <p:cNvGrpSpPr/>
          <p:nvPr/>
        </p:nvGrpSpPr>
        <p:grpSpPr>
          <a:xfrm>
            <a:off x="235231" y="4043287"/>
            <a:ext cx="2750760" cy="2502240"/>
            <a:chOff x="235231" y="4043287"/>
            <a:chExt cx="2750760" cy="2502240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4F54DBE-614C-4A55-AD55-A07E44E3B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4" t="10087" r="15815"/>
            <a:stretch/>
          </p:blipFill>
          <p:spPr bwMode="auto">
            <a:xfrm>
              <a:off x="235231" y="4043287"/>
              <a:ext cx="2750760" cy="2502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F89568-0BFC-40EB-A212-E1BE08165BA6}"/>
                </a:ext>
              </a:extLst>
            </p:cNvPr>
            <p:cNvSpPr/>
            <p:nvPr/>
          </p:nvSpPr>
          <p:spPr>
            <a:xfrm>
              <a:off x="506967" y="4914936"/>
              <a:ext cx="936071" cy="537019"/>
            </a:xfrm>
            <a:prstGeom prst="rect">
              <a:avLst/>
            </a:prstGeom>
            <a:solidFill>
              <a:srgbClr val="FBB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Negatif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48,6 %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EFD30F-AD9A-4B2B-8382-931096DED038}"/>
                </a:ext>
              </a:extLst>
            </p:cNvPr>
            <p:cNvSpPr/>
            <p:nvPr/>
          </p:nvSpPr>
          <p:spPr>
            <a:xfrm>
              <a:off x="1730967" y="5025897"/>
              <a:ext cx="936071" cy="537019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Positif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51,4 %</a:t>
              </a:r>
            </a:p>
          </p:txBody>
        </p: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gradFill flip="none" rotWithShape="1">
            <a:gsLst>
              <a:gs pos="0">
                <a:srgbClr val="007BD2">
                  <a:shade val="30000"/>
                  <a:satMod val="115000"/>
                </a:srgbClr>
              </a:gs>
              <a:gs pos="50000">
                <a:srgbClr val="007BD2">
                  <a:shade val="67500"/>
                  <a:satMod val="115000"/>
                </a:srgbClr>
              </a:gs>
              <a:gs pos="100000">
                <a:srgbClr val="007BD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20F5DFE-23DC-44DF-BC0E-3DD4E3C23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37" b="48972" l="11643" r="26643">
                        <a14:foregroundMark x1="19000" y1="22751" x2="19000" y2="22751"/>
                        <a14:foregroundMark x1="26643" y1="35347" x2="26643" y2="35347"/>
                        <a14:foregroundMark x1="19571" y1="48972" x2="19571" y2="48972"/>
                        <a14:foregroundMark x1="19786" y1="22751" x2="19786" y2="22751"/>
                        <a14:foregroundMark x1="19286" y1="22237" x2="19286" y2="22237"/>
                      </a14:backgroundRemoval>
                    </a14:imgEffect>
                  </a14:imgLayer>
                </a14:imgProps>
              </a:ext>
            </a:extLst>
          </a:blip>
          <a:srcRect l="9904" t="19572" r="71718" b="48783"/>
          <a:stretch>
            <a:fillRect/>
          </a:stretch>
        </p:blipFill>
        <p:spPr>
          <a:xfrm>
            <a:off x="327025" y="2103486"/>
            <a:ext cx="853478" cy="7994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A61308-A185-4B03-B6BE-EAE493A165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479" t="19264" r="40264" b="47523"/>
          <a:stretch>
            <a:fillRect/>
          </a:stretch>
        </p:blipFill>
        <p:spPr>
          <a:xfrm>
            <a:off x="2149479" y="2034456"/>
            <a:ext cx="974394" cy="8877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52B75B7-E465-4D2C-BA16-5B11133CAF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082" t="20592" r="10540" b="47763"/>
          <a:stretch>
            <a:fillRect/>
          </a:stretch>
        </p:blipFill>
        <p:spPr>
          <a:xfrm>
            <a:off x="4101415" y="2103933"/>
            <a:ext cx="852999" cy="79899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2231EFE-EA69-4C92-AC0B-922E897DE462}"/>
              </a:ext>
            </a:extLst>
          </p:cNvPr>
          <p:cNvSpPr/>
          <p:nvPr/>
        </p:nvSpPr>
        <p:spPr>
          <a:xfrm>
            <a:off x="1180502" y="2159000"/>
            <a:ext cx="696686" cy="188685"/>
          </a:xfrm>
          <a:prstGeom prst="rect">
            <a:avLst/>
          </a:prstGeom>
          <a:solidFill>
            <a:srgbClr val="2EB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A50D86-DEBC-452A-9BCC-96DDFA73D23C}"/>
              </a:ext>
            </a:extLst>
          </p:cNvPr>
          <p:cNvSpPr/>
          <p:nvPr/>
        </p:nvSpPr>
        <p:spPr>
          <a:xfrm>
            <a:off x="3128070" y="2130912"/>
            <a:ext cx="696686" cy="186545"/>
          </a:xfrm>
          <a:prstGeom prst="rect">
            <a:avLst/>
          </a:prstGeom>
          <a:solidFill>
            <a:srgbClr val="FCC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Netral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BA2BDE-3B38-4C72-93EE-D8EF2BE45C4F}"/>
              </a:ext>
            </a:extLst>
          </p:cNvPr>
          <p:cNvSpPr/>
          <p:nvPr/>
        </p:nvSpPr>
        <p:spPr>
          <a:xfrm>
            <a:off x="4954414" y="2144670"/>
            <a:ext cx="853478" cy="200875"/>
          </a:xfrm>
          <a:prstGeom prst="rect">
            <a:avLst/>
          </a:prstGeom>
          <a:solidFill>
            <a:srgbClr val="E54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9CCAF6-955D-48B5-95C6-EAAC541C0C37}"/>
              </a:ext>
            </a:extLst>
          </p:cNvPr>
          <p:cNvSpPr txBox="1"/>
          <p:nvPr/>
        </p:nvSpPr>
        <p:spPr>
          <a:xfrm>
            <a:off x="1094855" y="2356010"/>
            <a:ext cx="853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2EB67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1445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2EB67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endParaRPr lang="en-US" sz="1400" b="1" dirty="0">
              <a:solidFill>
                <a:srgbClr val="2EB677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798568-E523-4B07-B7E3-BEB163DC9CD3}"/>
              </a:ext>
            </a:extLst>
          </p:cNvPr>
          <p:cNvSpPr txBox="1"/>
          <p:nvPr/>
        </p:nvSpPr>
        <p:spPr>
          <a:xfrm>
            <a:off x="4890450" y="2356010"/>
            <a:ext cx="853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E541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1368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E541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endParaRPr lang="en-US" sz="1400" b="1" dirty="0">
              <a:solidFill>
                <a:srgbClr val="E5414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73C8CE-B07A-41AA-80E7-16A449511224}"/>
              </a:ext>
            </a:extLst>
          </p:cNvPr>
          <p:cNvSpPr txBox="1"/>
          <p:nvPr/>
        </p:nvSpPr>
        <p:spPr>
          <a:xfrm>
            <a:off x="3043445" y="2354599"/>
            <a:ext cx="853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CC4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  <a:endParaRPr lang="en-US" sz="1400" b="1" dirty="0">
              <a:solidFill>
                <a:srgbClr val="FCC41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FCC4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endParaRPr lang="en-US" sz="1400" b="1" dirty="0">
              <a:solidFill>
                <a:srgbClr val="FCC419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F03384-011C-4551-BA84-53D0D043D8CE}"/>
              </a:ext>
            </a:extLst>
          </p:cNvPr>
          <p:cNvCxnSpPr>
            <a:cxnSpLocks/>
          </p:cNvCxnSpPr>
          <p:nvPr/>
        </p:nvCxnSpPr>
        <p:spPr>
          <a:xfrm>
            <a:off x="2295466" y="2034456"/>
            <a:ext cx="1501090" cy="8877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DE4C8B-C3A7-44E6-A63E-DCAF7AF303EA}"/>
              </a:ext>
            </a:extLst>
          </p:cNvPr>
          <p:cNvCxnSpPr>
            <a:cxnSpLocks/>
          </p:cNvCxnSpPr>
          <p:nvPr/>
        </p:nvCxnSpPr>
        <p:spPr>
          <a:xfrm flipH="1">
            <a:off x="2328823" y="2034456"/>
            <a:ext cx="1495933" cy="93214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C1F42-32FF-43B0-BAC6-8B52C3F49C15}"/>
              </a:ext>
            </a:extLst>
          </p:cNvPr>
          <p:cNvSpPr txBox="1"/>
          <p:nvPr/>
        </p:nvSpPr>
        <p:spPr>
          <a:xfrm>
            <a:off x="3063227" y="4265804"/>
            <a:ext cx="2783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4472C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Kepuasan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&gt; </a:t>
            </a:r>
            <a:r>
              <a:rPr lang="en-US" sz="2000" b="1" dirty="0" err="1">
                <a:solidFill>
                  <a:srgbClr val="FBBC0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Keluhan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114162" y="5915967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8D48828-D5A3-4C36-A845-170554B0C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34" y="2110602"/>
            <a:ext cx="5103638" cy="2881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FA8537A-31B4-42ED-BA3D-5D6678FEF4D7}"/>
              </a:ext>
            </a:extLst>
          </p:cNvPr>
          <p:cNvCxnSpPr/>
          <p:nvPr/>
        </p:nvCxnSpPr>
        <p:spPr>
          <a:xfrm>
            <a:off x="6161078" y="202202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22">
            <a:extLst>
              <a:ext uri="{FF2B5EF4-FFF2-40B4-BE49-F238E27FC236}">
                <a16:creationId xmlns:a16="http://schemas.microsoft.com/office/drawing/2014/main" id="{161DB208-9809-4F8E-AEAB-E3D96758111C}"/>
              </a:ext>
            </a:extLst>
          </p:cNvPr>
          <p:cNvSpPr/>
          <p:nvPr/>
        </p:nvSpPr>
        <p:spPr>
          <a:xfrm>
            <a:off x="310054" y="3226595"/>
            <a:ext cx="5651598" cy="699769"/>
          </a:xfrm>
          <a:prstGeom prst="roundRect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Proporsi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dikatakan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seimbang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apabila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terdapat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kelas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memiliki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jumlah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jauh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besar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dibandingkan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kelas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lainnya</a:t>
            </a:r>
            <a:endParaRPr lang="en-US" sz="14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4" name="Rounded Rectangle 22">
            <a:extLst>
              <a:ext uri="{FF2B5EF4-FFF2-40B4-BE49-F238E27FC236}">
                <a16:creationId xmlns:a16="http://schemas.microsoft.com/office/drawing/2014/main" id="{AD5F580B-5983-4E0C-BDEA-8CF41AA6593A}"/>
              </a:ext>
            </a:extLst>
          </p:cNvPr>
          <p:cNvSpPr/>
          <p:nvPr/>
        </p:nvSpPr>
        <p:spPr>
          <a:xfrm>
            <a:off x="292739" y="2973172"/>
            <a:ext cx="1778711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/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Fitriani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et al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2021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7D0D05-D669-444A-9770-0163E3D01DA7}"/>
              </a:ext>
            </a:extLst>
          </p:cNvPr>
          <p:cNvSpPr txBox="1"/>
          <p:nvPr/>
        </p:nvSpPr>
        <p:spPr>
          <a:xfrm>
            <a:off x="3893006" y="5363838"/>
            <a:ext cx="1104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BF2196-8A73-4247-A929-F3E437616200}"/>
              </a:ext>
            </a:extLst>
          </p:cNvPr>
          <p:cNvSpPr txBox="1"/>
          <p:nvPr/>
        </p:nvSpPr>
        <p:spPr>
          <a:xfrm>
            <a:off x="3380322" y="6043400"/>
            <a:ext cx="2195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Per-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6DE513-98C6-4662-BC1F-BC38B90D39CF}"/>
              </a:ext>
            </a:extLst>
          </p:cNvPr>
          <p:cNvSpPr txBox="1"/>
          <p:nvPr/>
        </p:nvSpPr>
        <p:spPr>
          <a:xfrm>
            <a:off x="4391480" y="5588627"/>
            <a:ext cx="1040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60" name="Rounded Rectangle 22">
            <a:extLst>
              <a:ext uri="{FF2B5EF4-FFF2-40B4-BE49-F238E27FC236}">
                <a16:creationId xmlns:a16="http://schemas.microsoft.com/office/drawing/2014/main" id="{E24BD294-2F59-43D4-B3BC-197C4A0A5223}"/>
              </a:ext>
            </a:extLst>
          </p:cNvPr>
          <p:cNvSpPr/>
          <p:nvPr/>
        </p:nvSpPr>
        <p:spPr>
          <a:xfrm>
            <a:off x="3738809" y="5009965"/>
            <a:ext cx="1471641" cy="379500"/>
          </a:xfrm>
          <a:prstGeom prst="roundRect">
            <a:avLst/>
          </a:prstGeom>
          <a:solidFill>
            <a:srgbClr val="4472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Rating</a:t>
            </a:r>
            <a:endParaRPr lang="en-US" sz="1600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B36E6FD-10D5-4C5F-956F-28D49CBBBB88}"/>
              </a:ext>
            </a:extLst>
          </p:cNvPr>
          <p:cNvSpPr/>
          <p:nvPr/>
        </p:nvSpPr>
        <p:spPr>
          <a:xfrm rot="1966887">
            <a:off x="4938714" y="4786920"/>
            <a:ext cx="434798" cy="434798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22">
            <a:extLst>
              <a:ext uri="{FF2B5EF4-FFF2-40B4-BE49-F238E27FC236}">
                <a16:creationId xmlns:a16="http://schemas.microsoft.com/office/drawing/2014/main" id="{F3B5CC82-EEA4-4291-AC27-2D1804C31C24}"/>
              </a:ext>
            </a:extLst>
          </p:cNvPr>
          <p:cNvSpPr/>
          <p:nvPr/>
        </p:nvSpPr>
        <p:spPr>
          <a:xfrm>
            <a:off x="6464992" y="5318056"/>
            <a:ext cx="5114399" cy="809570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rating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kebanyakan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terdiri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berlabel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sedangkan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kebanyakan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terdiri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berlabel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endParaRPr lang="en-US" sz="1100" kern="1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" name="Pentagon 1">
            <a:extLst>
              <a:ext uri="{FF2B5EF4-FFF2-40B4-BE49-F238E27FC236}">
                <a16:creationId xmlns:a16="http://schemas.microsoft.com/office/drawing/2014/main" id="{BDB6ADC8-0EF9-45BF-92A8-B74C5ED9BFF6}"/>
              </a:ext>
            </a:extLst>
          </p:cNvPr>
          <p:cNvSpPr/>
          <p:nvPr/>
        </p:nvSpPr>
        <p:spPr>
          <a:xfrm>
            <a:off x="388177" y="1193727"/>
            <a:ext cx="1776532" cy="593345"/>
          </a:xfrm>
          <a:prstGeom prst="homePlat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73" name="Chevron 3">
            <a:extLst>
              <a:ext uri="{FF2B5EF4-FFF2-40B4-BE49-F238E27FC236}">
                <a16:creationId xmlns:a16="http://schemas.microsoft.com/office/drawing/2014/main" id="{A23534FE-E894-4716-A518-5A4696A7FB60}"/>
              </a:ext>
            </a:extLst>
          </p:cNvPr>
          <p:cNvSpPr/>
          <p:nvPr/>
        </p:nvSpPr>
        <p:spPr>
          <a:xfrm>
            <a:off x="2033342" y="1205229"/>
            <a:ext cx="1670415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1224075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6" grpId="0" animBg="1"/>
      <p:bldP spid="48" grpId="0"/>
      <p:bldP spid="49" grpId="0"/>
      <p:bldP spid="54" grpId="0"/>
      <p:bldP spid="64" grpId="0"/>
      <p:bldP spid="50" grpId="0" animBg="1"/>
      <p:bldP spid="44" grpId="0" animBg="1"/>
      <p:bldP spid="53" grpId="0"/>
      <p:bldP spid="58" grpId="0"/>
      <p:bldP spid="59" grpId="0"/>
      <p:bldP spid="60" grpId="0" animBg="1"/>
      <p:bldP spid="7" grpId="0" animBg="1"/>
      <p:bldP spid="68" grpId="0" animBg="1"/>
      <p:bldP spid="71" grpId="0" animBg="1"/>
      <p:bldP spid="7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>
            <a:off x="10984164" y="5643999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gradFill flip="none" rotWithShape="1">
            <a:gsLst>
              <a:gs pos="0">
                <a:srgbClr val="007BD2">
                  <a:shade val="30000"/>
                  <a:satMod val="115000"/>
                </a:srgbClr>
              </a:gs>
              <a:gs pos="50000">
                <a:srgbClr val="007BD2">
                  <a:shade val="67500"/>
                  <a:satMod val="115000"/>
                </a:srgbClr>
              </a:gs>
              <a:gs pos="100000">
                <a:srgbClr val="007BD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0C3F8E-191B-49F8-BE61-29A3E7F2951A}"/>
              </a:ext>
            </a:extLst>
          </p:cNvPr>
          <p:cNvGrpSpPr/>
          <p:nvPr/>
        </p:nvGrpSpPr>
        <p:grpSpPr>
          <a:xfrm>
            <a:off x="5461662" y="4740829"/>
            <a:ext cx="852999" cy="798991"/>
            <a:chOff x="5404510" y="4515990"/>
            <a:chExt cx="852999" cy="79899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E22EEE5-01EB-4E34-A921-CBF8D7817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082" t="20592" r="10540" b="47763"/>
            <a:stretch>
              <a:fillRect/>
            </a:stretch>
          </p:blipFill>
          <p:spPr>
            <a:xfrm>
              <a:off x="5404510" y="4515990"/>
              <a:ext cx="852999" cy="798991"/>
            </a:xfrm>
            <a:prstGeom prst="rect">
              <a:avLst/>
            </a:prstGeom>
          </p:spPr>
        </p:pic>
        <p:sp>
          <p:nvSpPr>
            <p:cNvPr id="49" name="Arrow: Down 48">
              <a:extLst>
                <a:ext uri="{FF2B5EF4-FFF2-40B4-BE49-F238E27FC236}">
                  <a16:creationId xmlns:a16="http://schemas.microsoft.com/office/drawing/2014/main" id="{B1FF458E-5E1E-403E-B264-79361AE258C0}"/>
                </a:ext>
              </a:extLst>
            </p:cNvPr>
            <p:cNvSpPr/>
            <p:nvPr/>
          </p:nvSpPr>
          <p:spPr>
            <a:xfrm rot="10800000">
              <a:off x="6054091" y="4523441"/>
              <a:ext cx="153506" cy="309908"/>
            </a:xfrm>
            <a:prstGeom prst="downArrow">
              <a:avLst/>
            </a:prstGeom>
            <a:solidFill>
              <a:srgbClr val="2EB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D8C722D-5884-4F04-A34C-1CB2E03D1D0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57" y="2247429"/>
            <a:ext cx="5145343" cy="3888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421EAE9-5558-41DC-85DA-F2BA153D8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568423"/>
              </p:ext>
            </p:extLst>
          </p:nvPr>
        </p:nvGraphicFramePr>
        <p:xfrm>
          <a:off x="7086520" y="2371011"/>
          <a:ext cx="4696957" cy="1361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84840">
                  <a:extLst>
                    <a:ext uri="{9D8B030D-6E8A-4147-A177-3AD203B41FA5}">
                      <a16:colId xmlns:a16="http://schemas.microsoft.com/office/drawing/2014/main" val="1235247161"/>
                    </a:ext>
                  </a:extLst>
                </a:gridCol>
                <a:gridCol w="872603">
                  <a:extLst>
                    <a:ext uri="{9D8B030D-6E8A-4147-A177-3AD203B41FA5}">
                      <a16:colId xmlns:a16="http://schemas.microsoft.com/office/drawing/2014/main" val="865720447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10341957"/>
                    </a:ext>
                  </a:extLst>
                </a:gridCol>
                <a:gridCol w="2365604">
                  <a:extLst>
                    <a:ext uri="{9D8B030D-6E8A-4147-A177-3AD203B41FA5}">
                      <a16:colId xmlns:a16="http://schemas.microsoft.com/office/drawing/2014/main" val="2477689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38424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Indera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Deatri</a:t>
                      </a:r>
                      <a:endParaRPr lang="en-US" sz="12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12/21/2022 14:46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Setelah di update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yg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terbaru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malah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susah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dibukannya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723571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Riki Irawan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12/21/2022 18:07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Kenapa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setelah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upgrede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transaksi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bank lain min?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769043093"/>
                  </a:ext>
                </a:extLst>
              </a:tr>
            </a:tbl>
          </a:graphicData>
        </a:graphic>
      </p:graphicFrame>
      <p:graphicFrame>
        <p:nvGraphicFramePr>
          <p:cNvPr id="47" name="Table 11">
            <a:extLst>
              <a:ext uri="{FF2B5EF4-FFF2-40B4-BE49-F238E27FC236}">
                <a16:creationId xmlns:a16="http://schemas.microsoft.com/office/drawing/2014/main" id="{852BB71E-E703-47F2-94FF-BA1324589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36995"/>
              </p:ext>
            </p:extLst>
          </p:nvPr>
        </p:nvGraphicFramePr>
        <p:xfrm>
          <a:off x="7086520" y="4043624"/>
          <a:ext cx="4696957" cy="2032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85905">
                  <a:extLst>
                    <a:ext uri="{9D8B030D-6E8A-4147-A177-3AD203B41FA5}">
                      <a16:colId xmlns:a16="http://schemas.microsoft.com/office/drawing/2014/main" val="1235247161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865720447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10341957"/>
                    </a:ext>
                  </a:extLst>
                </a:gridCol>
                <a:gridCol w="2382302">
                  <a:extLst>
                    <a:ext uri="{9D8B030D-6E8A-4147-A177-3AD203B41FA5}">
                      <a16:colId xmlns:a16="http://schemas.microsoft.com/office/drawing/2014/main" val="2477689054"/>
                    </a:ext>
                  </a:extLst>
                </a:gridCol>
              </a:tblGrid>
              <a:tr h="278504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384241675"/>
                  </a:ext>
                </a:extLst>
              </a:tr>
              <a:tr h="109507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Tasya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Fatimah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12/22/2022 6:44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Perasaan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bulan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kemaren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update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sekarang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udah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suruh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update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Mana gak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perubahan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Jadi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kurang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nyaman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723571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Herrie Prasetyo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12/22/2022 2:22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sering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bgt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disuruh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update?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tgl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11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Desember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2022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kemaren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update..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disuruh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update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?!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769043093"/>
                  </a:ext>
                </a:extLst>
              </a:tr>
            </a:tbl>
          </a:graphicData>
        </a:graphic>
      </p:graphicFrame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0ACD163-88C0-4CCA-856D-09FB168B6AAD}"/>
              </a:ext>
            </a:extLst>
          </p:cNvPr>
          <p:cNvCxnSpPr>
            <a:cxnSpLocks/>
          </p:cNvCxnSpPr>
          <p:nvPr/>
        </p:nvCxnSpPr>
        <p:spPr>
          <a:xfrm rot="5400000">
            <a:off x="785868" y="4133842"/>
            <a:ext cx="742845" cy="457196"/>
          </a:xfrm>
          <a:prstGeom prst="curvedConnector3">
            <a:avLst/>
          </a:prstGeom>
          <a:ln>
            <a:solidFill>
              <a:srgbClr val="B4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310565" y="1929497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A25938-03C6-4EEE-B141-DE5FC202A215}"/>
              </a:ext>
            </a:extLst>
          </p:cNvPr>
          <p:cNvSpPr/>
          <p:nvPr/>
        </p:nvSpPr>
        <p:spPr>
          <a:xfrm>
            <a:off x="928691" y="3662196"/>
            <a:ext cx="994210" cy="367461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32" name="Connector: Elbow 9">
            <a:extLst>
              <a:ext uri="{FF2B5EF4-FFF2-40B4-BE49-F238E27FC236}">
                <a16:creationId xmlns:a16="http://schemas.microsoft.com/office/drawing/2014/main" id="{11E811BB-FDFA-4A6B-8845-D54CCFA7CBD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574975" y="3280280"/>
            <a:ext cx="693254" cy="248736"/>
          </a:xfrm>
          <a:prstGeom prst="curvedConnector3">
            <a:avLst/>
          </a:prstGeom>
          <a:ln>
            <a:solidFill>
              <a:srgbClr val="4688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C79A1B6-6A86-4D17-A16A-E752C544E8C5}"/>
              </a:ext>
            </a:extLst>
          </p:cNvPr>
          <p:cNvSpPr/>
          <p:nvPr/>
        </p:nvSpPr>
        <p:spPr>
          <a:xfrm>
            <a:off x="2328864" y="3060119"/>
            <a:ext cx="1246111" cy="440321"/>
          </a:xfrm>
          <a:prstGeom prst="roundRect">
            <a:avLst/>
          </a:prstGeom>
          <a:solidFill>
            <a:srgbClr val="468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Puncak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Connector: Elbow 9">
            <a:extLst>
              <a:ext uri="{FF2B5EF4-FFF2-40B4-BE49-F238E27FC236}">
                <a16:creationId xmlns:a16="http://schemas.microsoft.com/office/drawing/2014/main" id="{13A915C6-181D-40CE-BF29-9B89963EF8E3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4460178" y="2700468"/>
            <a:ext cx="392444" cy="693255"/>
          </a:xfrm>
          <a:prstGeom prst="curvedConnector2">
            <a:avLst/>
          </a:prstGeom>
          <a:ln>
            <a:solidFill>
              <a:srgbClr val="FBB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5A29CC2-C8DA-41D1-A735-5D2DED1DD01B}"/>
              </a:ext>
            </a:extLst>
          </p:cNvPr>
          <p:cNvSpPr/>
          <p:nvPr/>
        </p:nvSpPr>
        <p:spPr>
          <a:xfrm>
            <a:off x="3686717" y="2410553"/>
            <a:ext cx="1246111" cy="440321"/>
          </a:xfrm>
          <a:prstGeom prst="round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Puncak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9855C5-71CA-419C-A03B-279D2B44A9E0}"/>
              </a:ext>
            </a:extLst>
          </p:cNvPr>
          <p:cNvGrpSpPr/>
          <p:nvPr/>
        </p:nvGrpSpPr>
        <p:grpSpPr>
          <a:xfrm>
            <a:off x="5440701" y="2772245"/>
            <a:ext cx="853478" cy="799438"/>
            <a:chOff x="5401419" y="2648928"/>
            <a:chExt cx="853478" cy="79943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CBB8D0D-0402-4D49-B3F5-8E9A15530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37" b="48972" l="11643" r="26643">
                          <a14:foregroundMark x1="19000" y1="22751" x2="19000" y2="22751"/>
                          <a14:foregroundMark x1="26643" y1="35347" x2="26643" y2="35347"/>
                          <a14:foregroundMark x1="19571" y1="48972" x2="19571" y2="48972"/>
                          <a14:foregroundMark x1="19786" y1="22751" x2="19786" y2="22751"/>
                          <a14:foregroundMark x1="19286" y1="22237" x2="19286" y2="22237"/>
                        </a14:backgroundRemoval>
                      </a14:imgEffect>
                    </a14:imgLayer>
                  </a14:imgProps>
                </a:ext>
              </a:extLst>
            </a:blip>
            <a:srcRect l="9904" t="19572" r="71718" b="48783"/>
            <a:stretch>
              <a:fillRect/>
            </a:stretch>
          </p:blipFill>
          <p:spPr>
            <a:xfrm>
              <a:off x="5401419" y="2648928"/>
              <a:ext cx="853478" cy="799438"/>
            </a:xfrm>
            <a:prstGeom prst="rect">
              <a:avLst/>
            </a:prstGeom>
          </p:spPr>
        </p:pic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63E0E88A-05BF-44D9-9B39-ED467412FC82}"/>
                </a:ext>
              </a:extLst>
            </p:cNvPr>
            <p:cNvSpPr/>
            <p:nvPr/>
          </p:nvSpPr>
          <p:spPr>
            <a:xfrm>
              <a:off x="6055197" y="2687316"/>
              <a:ext cx="153506" cy="30990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116DD53-BBDB-4D56-B807-68E0448F26A3}"/>
              </a:ext>
            </a:extLst>
          </p:cNvPr>
          <p:cNvSpPr txBox="1"/>
          <p:nvPr/>
        </p:nvSpPr>
        <p:spPr>
          <a:xfrm>
            <a:off x="6244297" y="2835611"/>
            <a:ext cx="1378744" cy="6155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20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- 151</a:t>
            </a:r>
          </a:p>
          <a:p>
            <a:r>
              <a:rPr lang="en-ID" sz="1400" b="1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Ulasan</a:t>
            </a:r>
            <a:endParaRPr lang="en-ID" sz="1400" b="1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8E8FE7-892C-4001-99A3-819B6A8F922C}"/>
              </a:ext>
            </a:extLst>
          </p:cNvPr>
          <p:cNvSpPr txBox="1"/>
          <p:nvPr/>
        </p:nvSpPr>
        <p:spPr>
          <a:xfrm>
            <a:off x="6271519" y="4799726"/>
            <a:ext cx="1378744" cy="6155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20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+ 347</a:t>
            </a:r>
          </a:p>
          <a:p>
            <a:r>
              <a:rPr lang="en-ID" sz="1400" b="1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Ulasan</a:t>
            </a:r>
            <a:endParaRPr lang="en-ID" sz="1400" b="1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cxnSp>
        <p:nvCxnSpPr>
          <p:cNvPr id="52" name="Connector: Elbow 9">
            <a:extLst>
              <a:ext uri="{FF2B5EF4-FFF2-40B4-BE49-F238E27FC236}">
                <a16:creationId xmlns:a16="http://schemas.microsoft.com/office/drawing/2014/main" id="{3CED4C56-F52C-4E95-A418-40F8B249C664}"/>
              </a:ext>
            </a:extLst>
          </p:cNvPr>
          <p:cNvCxnSpPr>
            <a:cxnSpLocks/>
            <a:stCxn id="45" idx="2"/>
          </p:cNvCxnSpPr>
          <p:nvPr/>
        </p:nvCxnSpPr>
        <p:spPr>
          <a:xfrm rot="5400000">
            <a:off x="5084108" y="3316751"/>
            <a:ext cx="528400" cy="1038264"/>
          </a:xfrm>
          <a:prstGeom prst="curvedConnector2">
            <a:avLst/>
          </a:prstGeom>
          <a:ln>
            <a:solidFill>
              <a:srgbClr val="4688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4014E6E-B487-4DBF-917A-2487DE48273C}"/>
              </a:ext>
            </a:extLst>
          </p:cNvPr>
          <p:cNvSpPr txBox="1"/>
          <p:nvPr/>
        </p:nvSpPr>
        <p:spPr>
          <a:xfrm>
            <a:off x="5507757" y="2453946"/>
            <a:ext cx="1378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21 </a:t>
            </a:r>
            <a:r>
              <a:rPr lang="en-ID" sz="1400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Desember</a:t>
            </a:r>
            <a:endParaRPr lang="en-ID" sz="105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C4DE8C-ABE0-4477-939F-69E2AD709C7A}"/>
              </a:ext>
            </a:extLst>
          </p:cNvPr>
          <p:cNvSpPr txBox="1"/>
          <p:nvPr/>
        </p:nvSpPr>
        <p:spPr>
          <a:xfrm>
            <a:off x="5507757" y="4407376"/>
            <a:ext cx="1378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22 </a:t>
            </a:r>
            <a:r>
              <a:rPr lang="en-ID" sz="1400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Desember</a:t>
            </a:r>
            <a:endParaRPr lang="en-ID" sz="105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711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9" grpId="0" animBg="1"/>
      <p:bldP spid="43" grpId="0" animBg="1"/>
      <p:bldP spid="46" grpId="0"/>
      <p:bldP spid="50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B49827-F959-4347-A0B4-6D049B7A09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355" y="3010775"/>
            <a:ext cx="3200400" cy="2423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45BB5F-B3F6-4FC9-BB26-2F98D27AE1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78" y="3056835"/>
            <a:ext cx="3200400" cy="24231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6837616">
            <a:off x="-528658" y="5546218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gradFill flip="none" rotWithShape="1">
            <a:gsLst>
              <a:gs pos="0">
                <a:srgbClr val="007BD2">
                  <a:shade val="30000"/>
                  <a:satMod val="115000"/>
                </a:srgbClr>
              </a:gs>
              <a:gs pos="50000">
                <a:srgbClr val="007BD2">
                  <a:shade val="67500"/>
                  <a:satMod val="115000"/>
                </a:srgbClr>
              </a:gs>
              <a:gs pos="100000">
                <a:srgbClr val="007BD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678418" y="5028330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ounded Rectangle 22">
            <a:extLst>
              <a:ext uri="{FF2B5EF4-FFF2-40B4-BE49-F238E27FC236}">
                <a16:creationId xmlns:a16="http://schemas.microsoft.com/office/drawing/2014/main" id="{8F1C26AB-6EE0-4805-AF65-81083E46D03A}"/>
              </a:ext>
            </a:extLst>
          </p:cNvPr>
          <p:cNvSpPr/>
          <p:nvPr/>
        </p:nvSpPr>
        <p:spPr>
          <a:xfrm>
            <a:off x="2026338" y="2154135"/>
            <a:ext cx="8139322" cy="699769"/>
          </a:xfrm>
          <a:prstGeom prst="roundRect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id-ID" sz="1400" dirty="0">
                <a:effectLst/>
                <a:latin typeface="Arial" panose="020B0604020202020204" pitchFamily="34" charset="0"/>
                <a:ea typeface="Arial MT"/>
              </a:rPr>
              <a:t>kumpulan kata yang memiliki frekuensi kemunculan paling banyak pada suatu data teks. Semakin besar ukuran kata pada awan kata menunjukkan semakin sering kata tersebut muncul dalam data</a:t>
            </a:r>
            <a:endParaRPr lang="en-US" sz="1400" dirty="0"/>
          </a:p>
        </p:txBody>
      </p:sp>
      <p:sp>
        <p:nvSpPr>
          <p:cNvPr id="20" name="Rounded Rectangle 22">
            <a:extLst>
              <a:ext uri="{FF2B5EF4-FFF2-40B4-BE49-F238E27FC236}">
                <a16:creationId xmlns:a16="http://schemas.microsoft.com/office/drawing/2014/main" id="{2B40767B-79BE-4A84-AF7C-15C3A0AFAB66}"/>
              </a:ext>
            </a:extLst>
          </p:cNvPr>
          <p:cNvSpPr/>
          <p:nvPr/>
        </p:nvSpPr>
        <p:spPr>
          <a:xfrm>
            <a:off x="5206644" y="1901936"/>
            <a:ext cx="1778711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ea typeface="Arial MT"/>
              </a:rPr>
              <a:t>A</a:t>
            </a:r>
            <a:r>
              <a:rPr lang="id-ID" sz="1600" dirty="0">
                <a:effectLst/>
                <a:latin typeface="Arial" panose="020B0604020202020204" pitchFamily="34" charset="0"/>
                <a:ea typeface="Arial MT"/>
              </a:rPr>
              <a:t>wan 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K</a:t>
            </a:r>
            <a:r>
              <a:rPr lang="id-ID" sz="1600" dirty="0">
                <a:effectLst/>
                <a:latin typeface="Arial" panose="020B0604020202020204" pitchFamily="34" charset="0"/>
                <a:ea typeface="Arial MT"/>
              </a:rPr>
              <a:t>ata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999DF5-C8BD-43FD-B927-6B68E83DD9C4}"/>
              </a:ext>
            </a:extLst>
          </p:cNvPr>
          <p:cNvSpPr/>
          <p:nvPr/>
        </p:nvSpPr>
        <p:spPr>
          <a:xfrm>
            <a:off x="2911880" y="5652771"/>
            <a:ext cx="1325431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</a:rPr>
              <a:t>Positif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2">
            <a:extLst>
              <a:ext uri="{FF2B5EF4-FFF2-40B4-BE49-F238E27FC236}">
                <a16:creationId xmlns:a16="http://schemas.microsoft.com/office/drawing/2014/main" id="{DCDA20A1-46D0-421B-9ED5-C398D273425B}"/>
              </a:ext>
            </a:extLst>
          </p:cNvPr>
          <p:cNvSpPr/>
          <p:nvPr/>
        </p:nvSpPr>
        <p:spPr>
          <a:xfrm>
            <a:off x="8085860" y="5645287"/>
            <a:ext cx="1325431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</a:rPr>
              <a:t>Negatif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35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gradFill flip="none" rotWithShape="1">
            <a:gsLst>
              <a:gs pos="0">
                <a:srgbClr val="007BD2">
                  <a:shade val="30000"/>
                  <a:satMod val="115000"/>
                </a:srgbClr>
              </a:gs>
              <a:gs pos="50000">
                <a:srgbClr val="007BD2">
                  <a:shade val="67500"/>
                  <a:satMod val="115000"/>
                </a:srgbClr>
              </a:gs>
              <a:gs pos="100000">
                <a:srgbClr val="007BD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i="1" u="sng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D9FD81-497D-4D1A-8DB9-5F5BCD59B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909994"/>
              </p:ext>
            </p:extLst>
          </p:nvPr>
        </p:nvGraphicFramePr>
        <p:xfrm>
          <a:off x="854769" y="2865916"/>
          <a:ext cx="4573574" cy="301752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15974">
                  <a:extLst>
                    <a:ext uri="{9D8B030D-6E8A-4147-A177-3AD203B41FA5}">
                      <a16:colId xmlns:a16="http://schemas.microsoft.com/office/drawing/2014/main" val="1106520273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val="271592724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421090336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Kata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Frekuensi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60279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mantap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56900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bantu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611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mudah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95568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livin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1651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59002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transaksi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07283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mandiri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55579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banget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43207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85694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cepat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65576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D89506-FC9F-42B6-BF38-AC7CC657C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189830"/>
              </p:ext>
            </p:extLst>
          </p:nvPr>
        </p:nvGraphicFramePr>
        <p:xfrm>
          <a:off x="6647996" y="2865916"/>
          <a:ext cx="4573574" cy="301752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22732">
                  <a:extLst>
                    <a:ext uri="{9D8B030D-6E8A-4147-A177-3AD203B41FA5}">
                      <a16:colId xmlns:a16="http://schemas.microsoft.com/office/drawing/2014/main" val="2156858072"/>
                    </a:ext>
                  </a:extLst>
                </a:gridCol>
                <a:gridCol w="1893013">
                  <a:extLst>
                    <a:ext uri="{9D8B030D-6E8A-4147-A177-3AD203B41FA5}">
                      <a16:colId xmlns:a16="http://schemas.microsoft.com/office/drawing/2014/main" val="453117969"/>
                    </a:ext>
                  </a:extLst>
                </a:gridCol>
                <a:gridCol w="1857829">
                  <a:extLst>
                    <a:ext uri="{9D8B030D-6E8A-4147-A177-3AD203B41FA5}">
                      <a16:colId xmlns:a16="http://schemas.microsoft.com/office/drawing/2014/main" val="319386071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Kata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Frekuensi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02491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3867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08798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livin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0306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masuk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63898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buka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45887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susah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8273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mandiri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80366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transaksi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61915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transfer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96007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Kali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9204778"/>
                  </a:ext>
                </a:extLst>
              </a:tr>
            </a:tbl>
          </a:graphicData>
        </a:graphic>
      </p:graphicFrame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5FCD087F-C9AA-4165-AACF-F1E5EAA28AEA}"/>
              </a:ext>
            </a:extLst>
          </p:cNvPr>
          <p:cNvSpPr/>
          <p:nvPr/>
        </p:nvSpPr>
        <p:spPr>
          <a:xfrm>
            <a:off x="6758099" y="2114636"/>
            <a:ext cx="4353367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737870" marR="0" indent="-737870" algn="ctr">
              <a:spcBef>
                <a:spcPts val="3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Kata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negatif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demgan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frekuensi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terbanyak</a:t>
            </a:r>
            <a:endParaRPr lang="en-US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7" name="Rounded Rectangle 22">
            <a:extLst>
              <a:ext uri="{FF2B5EF4-FFF2-40B4-BE49-F238E27FC236}">
                <a16:creationId xmlns:a16="http://schemas.microsoft.com/office/drawing/2014/main" id="{26E9DFC8-DA60-49DF-B07A-3914B278D4B3}"/>
              </a:ext>
            </a:extLst>
          </p:cNvPr>
          <p:cNvSpPr/>
          <p:nvPr/>
        </p:nvSpPr>
        <p:spPr>
          <a:xfrm>
            <a:off x="964872" y="2108342"/>
            <a:ext cx="4353367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737870" marR="0" indent="-737870" algn="ctr">
              <a:spcBef>
                <a:spcPts val="3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Kata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positif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demgan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frekuensi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terbanyak</a:t>
            </a:r>
            <a:endParaRPr lang="en-US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1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F1101678-F4C1-4C72-96B7-1090A75E9E11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Rounded Rectangle 22"/>
          <p:cNvSpPr/>
          <p:nvPr/>
        </p:nvSpPr>
        <p:spPr>
          <a:xfrm>
            <a:off x="644020" y="4067183"/>
            <a:ext cx="2175795" cy="423244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Data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hasil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scrapping</a:t>
            </a:r>
            <a:endParaRPr lang="en-US" sz="1600" i="1" dirty="0">
              <a:solidFill>
                <a:schemeClr val="bg1"/>
              </a:solidFill>
              <a:effectLst/>
              <a:latin typeface="Arial M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70659" y="4668579"/>
            <a:ext cx="1455724" cy="1065029"/>
            <a:chOff x="1094430" y="4408857"/>
            <a:chExt cx="1455724" cy="106502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844" l="3516" r="89844">
                          <a14:foregroundMark x1="15430" y1="66406" x2="36133" y2="63672"/>
                          <a14:foregroundMark x1="24805" y1="43750" x2="15430" y2="39063"/>
                          <a14:foregroundMark x1="14453" y1="20117" x2="41797" y2="12695"/>
                          <a14:foregroundMark x1="20117" y1="8789" x2="20117" y2="8789"/>
                          <a14:foregroundMark x1="7813" y1="13477" x2="5859" y2="13477"/>
                          <a14:foregroundMark x1="15430" y1="35352" x2="15430" y2="21094"/>
                          <a14:foregroundMark x1="14453" y1="59961" x2="16406" y2="45703"/>
                          <a14:foregroundMark x1="15430" y1="70313" x2="13477" y2="54102"/>
                          <a14:foregroundMark x1="14453" y1="53320" x2="14453" y2="53320"/>
                          <a14:foregroundMark x1="14453" y1="55078" x2="11523" y2="53320"/>
                          <a14:foregroundMark x1="30469" y1="39063" x2="27734" y2="39063"/>
                          <a14:foregroundMark x1="28711" y1="39063" x2="17188" y2="41016"/>
                          <a14:foregroundMark x1="23828" y1="42773" x2="8789" y2="42773"/>
                          <a14:foregroundMark x1="64453" y1="18359" x2="9766" y2="13477"/>
                          <a14:foregroundMark x1="67383" y1="9766" x2="5859" y2="12695"/>
                          <a14:foregroundMark x1="5859" y1="12695" x2="5859" y2="12695"/>
                          <a14:foregroundMark x1="13477" y1="41992" x2="14453" y2="25781"/>
                          <a14:foregroundMark x1="54102" y1="31445" x2="55078" y2="23047"/>
                          <a14:foregroundMark x1="58789" y1="29688" x2="58789" y2="29688"/>
                          <a14:foregroundMark x1="60742" y1="29688" x2="60742" y2="29688"/>
                          <a14:foregroundMark x1="63672" y1="29688" x2="63672" y2="29688"/>
                          <a14:foregroundMark x1="5859" y1="19141" x2="5859" y2="19141"/>
                          <a14:foregroundMark x1="4102" y1="19141" x2="4102" y2="19141"/>
                          <a14:foregroundMark x1="6836" y1="22070" x2="6836" y2="22070"/>
                          <a14:foregroundMark x1="5078" y1="23047" x2="5078" y2="23047"/>
                          <a14:foregroundMark x1="5078" y1="23047" x2="5078" y2="23047"/>
                          <a14:foregroundMark x1="5078" y1="23047" x2="5078" y2="15430"/>
                          <a14:foregroundMark x1="5859" y1="12695" x2="5078" y2="15430"/>
                          <a14:foregroundMark x1="15430" y1="58008" x2="12305" y2="24414"/>
                          <a14:foregroundMark x1="12305" y1="24414" x2="12500" y2="27734"/>
                          <a14:foregroundMark x1="5664" y1="6250" x2="17969" y2="4883"/>
                          <a14:foregroundMark x1="25000" y1="5859" x2="25000" y2="5859"/>
                          <a14:foregroundMark x1="25000" y1="5859" x2="59570" y2="6445"/>
                          <a14:foregroundMark x1="59570" y1="6445" x2="61133" y2="7031"/>
                          <a14:foregroundMark x1="61133" y1="7031" x2="44336" y2="5273"/>
                          <a14:foregroundMark x1="37305" y1="4102" x2="37695" y2="1367"/>
                          <a14:foregroundMark x1="10156" y1="66016" x2="7422" y2="10156"/>
                          <a14:foregroundMark x1="5273" y1="70508" x2="3906" y2="13281"/>
                          <a14:foregroundMark x1="3906" y1="13281" x2="3906" y2="13281"/>
                          <a14:foregroundMark x1="3516" y1="80078" x2="3906" y2="0"/>
                          <a14:foregroundMark x1="11328" y1="81445" x2="30664" y2="1758"/>
                          <a14:foregroundMark x1="30664" y1="1758" x2="30664" y2="1758"/>
                          <a14:foregroundMark x1="15820" y1="69922" x2="29883" y2="6250"/>
                          <a14:foregroundMark x1="29883" y1="6250" x2="29883" y2="6250"/>
                          <a14:foregroundMark x1="25391" y1="83203" x2="17188" y2="5273"/>
                          <a14:foregroundMark x1="13672" y1="81055" x2="33594" y2="34961"/>
                          <a14:foregroundMark x1="33594" y1="34961" x2="33398" y2="35742"/>
                          <a14:foregroundMark x1="15820" y1="81055" x2="30664" y2="73047"/>
                          <a14:foregroundMark x1="32422" y1="73438" x2="31250" y2="73438"/>
                          <a14:foregroundMark x1="33789" y1="54688" x2="23242" y2="55469"/>
                          <a14:foregroundMark x1="32422" y1="49414" x2="29883" y2="48438"/>
                          <a14:foregroundMark x1="23633" y1="31250" x2="61328" y2="25977"/>
                          <a14:foregroundMark x1="61328" y1="25977" x2="61914" y2="25977"/>
                          <a14:foregroundMark x1="65039" y1="29492" x2="28906" y2="21680"/>
                          <a14:foregroundMark x1="57617" y1="24219" x2="66016" y2="19922"/>
                          <a14:foregroundMark x1="69922" y1="8789" x2="53125" y2="8789"/>
                          <a14:foregroundMark x1="65039" y1="25977" x2="64648" y2="3516"/>
                          <a14:foregroundMark x1="67773" y1="24609" x2="66406" y2="3516"/>
                          <a14:foregroundMark x1="68555" y1="24219" x2="62891" y2="1367"/>
                          <a14:foregroundMark x1="66797" y1="23828" x2="68555" y2="7031"/>
                          <a14:foregroundMark x1="65039" y1="4492" x2="64258" y2="0"/>
                          <a14:foregroundMark x1="68164" y1="7617" x2="68945" y2="25586"/>
                          <a14:foregroundMark x1="69922" y1="19336" x2="68164" y2="5859"/>
                          <a14:foregroundMark x1="68164" y1="5859" x2="68164" y2="5859"/>
                          <a14:foregroundMark x1="68164" y1="5859" x2="70313" y2="5859"/>
                          <a14:foregroundMark x1="70313" y1="5859" x2="71289" y2="0"/>
                          <a14:backgroundMark x1="62695" y1="75977" x2="62695" y2="61719"/>
                        </a14:backgroundRemoval>
                      </a14:imgEffect>
                    </a14:imgLayer>
                  </a14:imgProps>
                </a:ext>
              </a:extLst>
            </a:blip>
            <a:srcRect b="72287"/>
            <a:stretch>
              <a:fillRect/>
            </a:stretch>
          </p:blipFill>
          <p:spPr>
            <a:xfrm>
              <a:off x="1106384" y="4408857"/>
              <a:ext cx="1443770" cy="40011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844" l="3516" r="89844">
                          <a14:foregroundMark x1="15430" y1="66406" x2="36133" y2="63672"/>
                          <a14:foregroundMark x1="24805" y1="43750" x2="15430" y2="39063"/>
                          <a14:foregroundMark x1="14453" y1="20117" x2="41797" y2="12695"/>
                          <a14:foregroundMark x1="20117" y1="8789" x2="20117" y2="8789"/>
                          <a14:foregroundMark x1="7813" y1="13477" x2="5859" y2="13477"/>
                          <a14:foregroundMark x1="15430" y1="35352" x2="15430" y2="21094"/>
                          <a14:foregroundMark x1="14453" y1="59961" x2="16406" y2="45703"/>
                          <a14:foregroundMark x1="15430" y1="70313" x2="13477" y2="54102"/>
                          <a14:foregroundMark x1="14453" y1="53320" x2="14453" y2="53320"/>
                          <a14:foregroundMark x1="14453" y1="55078" x2="11523" y2="53320"/>
                          <a14:foregroundMark x1="30469" y1="39063" x2="27734" y2="39063"/>
                          <a14:foregroundMark x1="28711" y1="39063" x2="17188" y2="41016"/>
                          <a14:foregroundMark x1="23828" y1="42773" x2="8789" y2="42773"/>
                          <a14:foregroundMark x1="64453" y1="18359" x2="9766" y2="13477"/>
                          <a14:foregroundMark x1="67383" y1="9766" x2="5859" y2="12695"/>
                          <a14:foregroundMark x1="5859" y1="12695" x2="5859" y2="12695"/>
                          <a14:foregroundMark x1="13477" y1="41992" x2="14453" y2="25781"/>
                          <a14:foregroundMark x1="54102" y1="31445" x2="55078" y2="23047"/>
                          <a14:foregroundMark x1="58789" y1="29688" x2="58789" y2="29688"/>
                          <a14:foregroundMark x1="60742" y1="29688" x2="60742" y2="29688"/>
                          <a14:foregroundMark x1="63672" y1="29688" x2="63672" y2="29688"/>
                          <a14:foregroundMark x1="5859" y1="19141" x2="5859" y2="19141"/>
                          <a14:foregroundMark x1="4102" y1="19141" x2="4102" y2="19141"/>
                          <a14:foregroundMark x1="6836" y1="22070" x2="6836" y2="22070"/>
                          <a14:foregroundMark x1="5078" y1="23047" x2="5078" y2="23047"/>
                          <a14:foregroundMark x1="5078" y1="23047" x2="5078" y2="23047"/>
                          <a14:foregroundMark x1="5078" y1="23047" x2="5078" y2="15430"/>
                          <a14:foregroundMark x1="5859" y1="12695" x2="5078" y2="15430"/>
                          <a14:foregroundMark x1="15430" y1="58008" x2="12305" y2="24414"/>
                          <a14:foregroundMark x1="12305" y1="24414" x2="12500" y2="27734"/>
                          <a14:foregroundMark x1="5664" y1="6250" x2="17969" y2="4883"/>
                          <a14:foregroundMark x1="25000" y1="5859" x2="25000" y2="5859"/>
                          <a14:foregroundMark x1="25000" y1="5859" x2="59570" y2="6445"/>
                          <a14:foregroundMark x1="59570" y1="6445" x2="61133" y2="7031"/>
                          <a14:foregroundMark x1="61133" y1="7031" x2="44336" y2="5273"/>
                          <a14:foregroundMark x1="37305" y1="4102" x2="37695" y2="1367"/>
                          <a14:foregroundMark x1="10156" y1="66016" x2="7422" y2="10156"/>
                          <a14:foregroundMark x1="5273" y1="70508" x2="3906" y2="13281"/>
                          <a14:foregroundMark x1="3906" y1="13281" x2="3906" y2="13281"/>
                          <a14:foregroundMark x1="3516" y1="80078" x2="3906" y2="0"/>
                          <a14:foregroundMark x1="11328" y1="81445" x2="30664" y2="1758"/>
                          <a14:foregroundMark x1="30664" y1="1758" x2="30664" y2="1758"/>
                          <a14:foregroundMark x1="15820" y1="69922" x2="29883" y2="6250"/>
                          <a14:foregroundMark x1="29883" y1="6250" x2="29883" y2="6250"/>
                          <a14:foregroundMark x1="25391" y1="83203" x2="17188" y2="5273"/>
                          <a14:foregroundMark x1="13672" y1="81055" x2="33594" y2="34961"/>
                          <a14:foregroundMark x1="33594" y1="34961" x2="33398" y2="35742"/>
                          <a14:foregroundMark x1="15820" y1="81055" x2="30664" y2="73047"/>
                          <a14:foregroundMark x1="32422" y1="73438" x2="31250" y2="73438"/>
                          <a14:foregroundMark x1="33789" y1="54688" x2="23242" y2="55469"/>
                          <a14:foregroundMark x1="32422" y1="49414" x2="29883" y2="48438"/>
                          <a14:foregroundMark x1="23633" y1="31250" x2="61328" y2="25977"/>
                          <a14:foregroundMark x1="61328" y1="25977" x2="61914" y2="25977"/>
                          <a14:foregroundMark x1="65039" y1="29492" x2="28906" y2="21680"/>
                          <a14:foregroundMark x1="57617" y1="24219" x2="66016" y2="19922"/>
                          <a14:foregroundMark x1="69922" y1="8789" x2="53125" y2="8789"/>
                          <a14:foregroundMark x1="65039" y1="25977" x2="64648" y2="3516"/>
                          <a14:foregroundMark x1="67773" y1="24609" x2="66406" y2="3516"/>
                          <a14:foregroundMark x1="68555" y1="24219" x2="62891" y2="1367"/>
                          <a14:foregroundMark x1="66797" y1="23828" x2="68555" y2="7031"/>
                          <a14:foregroundMark x1="65039" y1="4492" x2="64258" y2="0"/>
                          <a14:foregroundMark x1="68164" y1="7617" x2="68945" y2="25586"/>
                          <a14:foregroundMark x1="69922" y1="19336" x2="68164" y2="5859"/>
                          <a14:foregroundMark x1="68164" y1="5859" x2="68164" y2="5859"/>
                          <a14:foregroundMark x1="68164" y1="5859" x2="70313" y2="5859"/>
                          <a14:foregroundMark x1="70313" y1="5859" x2="71289" y2="0"/>
                          <a14:backgroundMark x1="62695" y1="75977" x2="62695" y2="61719"/>
                        </a14:backgroundRemoval>
                      </a14:imgEffect>
                    </a14:imgLayer>
                  </a14:imgProps>
                </a:ext>
              </a:extLst>
            </a:blip>
            <a:srcRect b="72287"/>
            <a:stretch>
              <a:fillRect/>
            </a:stretch>
          </p:blipFill>
          <p:spPr>
            <a:xfrm>
              <a:off x="1100072" y="4759307"/>
              <a:ext cx="1443770" cy="40011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844" l="3516" r="89844">
                          <a14:foregroundMark x1="15430" y1="66406" x2="36133" y2="63672"/>
                          <a14:foregroundMark x1="24805" y1="43750" x2="15430" y2="39063"/>
                          <a14:foregroundMark x1="14453" y1="20117" x2="41797" y2="12695"/>
                          <a14:foregroundMark x1="20117" y1="8789" x2="20117" y2="8789"/>
                          <a14:foregroundMark x1="7813" y1="13477" x2="5859" y2="13477"/>
                          <a14:foregroundMark x1="15430" y1="35352" x2="15430" y2="21094"/>
                          <a14:foregroundMark x1="14453" y1="59961" x2="16406" y2="45703"/>
                          <a14:foregroundMark x1="15430" y1="70313" x2="13477" y2="54102"/>
                          <a14:foregroundMark x1="14453" y1="53320" x2="14453" y2="53320"/>
                          <a14:foregroundMark x1="14453" y1="55078" x2="11523" y2="53320"/>
                          <a14:foregroundMark x1="30469" y1="39063" x2="27734" y2="39063"/>
                          <a14:foregroundMark x1="28711" y1="39063" x2="17188" y2="41016"/>
                          <a14:foregroundMark x1="23828" y1="42773" x2="8789" y2="42773"/>
                          <a14:foregroundMark x1="64453" y1="18359" x2="9766" y2="13477"/>
                          <a14:foregroundMark x1="67383" y1="9766" x2="5859" y2="12695"/>
                          <a14:foregroundMark x1="5859" y1="12695" x2="5859" y2="12695"/>
                          <a14:foregroundMark x1="13477" y1="41992" x2="14453" y2="25781"/>
                          <a14:foregroundMark x1="54102" y1="31445" x2="55078" y2="23047"/>
                          <a14:foregroundMark x1="58789" y1="29688" x2="58789" y2="29688"/>
                          <a14:foregroundMark x1="60742" y1="29688" x2="60742" y2="29688"/>
                          <a14:foregroundMark x1="63672" y1="29688" x2="63672" y2="29688"/>
                          <a14:foregroundMark x1="5859" y1="19141" x2="5859" y2="19141"/>
                          <a14:foregroundMark x1="4102" y1="19141" x2="4102" y2="19141"/>
                          <a14:foregroundMark x1="6836" y1="22070" x2="6836" y2="22070"/>
                          <a14:foregroundMark x1="5078" y1="23047" x2="5078" y2="23047"/>
                          <a14:foregroundMark x1="5078" y1="23047" x2="5078" y2="23047"/>
                          <a14:foregroundMark x1="5078" y1="23047" x2="5078" y2="15430"/>
                          <a14:foregroundMark x1="5859" y1="12695" x2="5078" y2="15430"/>
                          <a14:foregroundMark x1="15430" y1="58008" x2="12305" y2="24414"/>
                          <a14:foregroundMark x1="12305" y1="24414" x2="12500" y2="27734"/>
                          <a14:foregroundMark x1="5664" y1="6250" x2="17969" y2="4883"/>
                          <a14:foregroundMark x1="25000" y1="5859" x2="25000" y2="5859"/>
                          <a14:foregroundMark x1="25000" y1="5859" x2="59570" y2="6445"/>
                          <a14:foregroundMark x1="59570" y1="6445" x2="61133" y2="7031"/>
                          <a14:foregroundMark x1="61133" y1="7031" x2="44336" y2="5273"/>
                          <a14:foregroundMark x1="37305" y1="4102" x2="37695" y2="1367"/>
                          <a14:foregroundMark x1="10156" y1="66016" x2="7422" y2="10156"/>
                          <a14:foregroundMark x1="5273" y1="70508" x2="3906" y2="13281"/>
                          <a14:foregroundMark x1="3906" y1="13281" x2="3906" y2="13281"/>
                          <a14:foregroundMark x1="3516" y1="80078" x2="3906" y2="0"/>
                          <a14:foregroundMark x1="11328" y1="81445" x2="30664" y2="1758"/>
                          <a14:foregroundMark x1="30664" y1="1758" x2="30664" y2="1758"/>
                          <a14:foregroundMark x1="15820" y1="69922" x2="29883" y2="6250"/>
                          <a14:foregroundMark x1="29883" y1="6250" x2="29883" y2="6250"/>
                          <a14:foregroundMark x1="25391" y1="83203" x2="17188" y2="5273"/>
                          <a14:foregroundMark x1="13672" y1="81055" x2="33594" y2="34961"/>
                          <a14:foregroundMark x1="33594" y1="34961" x2="33398" y2="35742"/>
                          <a14:foregroundMark x1="15820" y1="81055" x2="30664" y2="73047"/>
                          <a14:foregroundMark x1="32422" y1="73438" x2="31250" y2="73438"/>
                          <a14:foregroundMark x1="33789" y1="54688" x2="23242" y2="55469"/>
                          <a14:foregroundMark x1="32422" y1="49414" x2="29883" y2="48438"/>
                          <a14:foregroundMark x1="23633" y1="31250" x2="61328" y2="25977"/>
                          <a14:foregroundMark x1="61328" y1="25977" x2="61914" y2="25977"/>
                          <a14:foregroundMark x1="65039" y1="29492" x2="28906" y2="21680"/>
                          <a14:foregroundMark x1="57617" y1="24219" x2="66016" y2="19922"/>
                          <a14:foregroundMark x1="69922" y1="8789" x2="53125" y2="8789"/>
                          <a14:foregroundMark x1="65039" y1="25977" x2="64648" y2="3516"/>
                          <a14:foregroundMark x1="67773" y1="24609" x2="66406" y2="3516"/>
                          <a14:foregroundMark x1="68555" y1="24219" x2="62891" y2="1367"/>
                          <a14:foregroundMark x1="66797" y1="23828" x2="68555" y2="7031"/>
                          <a14:foregroundMark x1="65039" y1="4492" x2="64258" y2="0"/>
                          <a14:foregroundMark x1="68164" y1="7617" x2="68945" y2="25586"/>
                          <a14:foregroundMark x1="69922" y1="19336" x2="68164" y2="5859"/>
                          <a14:foregroundMark x1="68164" y1="5859" x2="68164" y2="5859"/>
                          <a14:foregroundMark x1="68164" y1="5859" x2="70313" y2="5859"/>
                          <a14:foregroundMark x1="70313" y1="5859" x2="71289" y2="0"/>
                          <a14:backgroundMark x1="62695" y1="75977" x2="62695" y2="61719"/>
                        </a14:backgroundRemoval>
                      </a14:imgEffect>
                    </a14:imgLayer>
                  </a14:imgProps>
                </a:ext>
              </a:extLst>
            </a:blip>
            <a:srcRect t="1" b="75162"/>
            <a:stretch>
              <a:fillRect/>
            </a:stretch>
          </p:blipFill>
          <p:spPr>
            <a:xfrm>
              <a:off x="1094430" y="5115303"/>
              <a:ext cx="1443770" cy="358583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01" y="4654065"/>
            <a:ext cx="1443770" cy="1443770"/>
          </a:xfrm>
          <a:prstGeom prst="rect">
            <a:avLst/>
          </a:prstGeom>
        </p:spPr>
      </p:pic>
      <p:sp>
        <p:nvSpPr>
          <p:cNvPr id="55" name="Rounded Rectangle 22"/>
          <p:cNvSpPr/>
          <p:nvPr/>
        </p:nvSpPr>
        <p:spPr>
          <a:xfrm>
            <a:off x="643918" y="4056621"/>
            <a:ext cx="2175795" cy="423244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Data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lebih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terstruktur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056" r="45500">
                        <a14:foregroundMark x1="26913" y1="21500" x2="26913" y2="25000"/>
                        <a14:foregroundMark x1="25594" y1="21000" x2="25594" y2="21000"/>
                      </a14:backgroundRemoval>
                    </a14:imgEffect>
                  </a14:imgLayer>
                </a14:imgProps>
              </a:ext>
            </a:extLst>
          </a:blip>
          <a:srcRect r="49445"/>
          <a:stretch>
            <a:fillRect/>
          </a:stretch>
        </p:blipFill>
        <p:spPr>
          <a:xfrm flipH="1">
            <a:off x="8569245" y="4388000"/>
            <a:ext cx="1825033" cy="1905000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897768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Praproses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10" name="Rounded Rectangle 22"/>
          <p:cNvSpPr/>
          <p:nvPr/>
        </p:nvSpPr>
        <p:spPr>
          <a:xfrm>
            <a:off x="1047695" y="1495888"/>
            <a:ext cx="1543533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Cleaning</a:t>
            </a:r>
            <a:endParaRPr lang="en-US" i="1" dirty="0">
              <a:solidFill>
                <a:schemeClr val="bg1"/>
              </a:solidFill>
              <a:effectLst/>
              <a:latin typeface="Arial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28" b="99310" l="10000" r="90000">
                        <a14:foregroundMark x1="54667" y1="13563" x2="46333" y2="5057"/>
                        <a14:foregroundMark x1="48500" y1="89195" x2="47833" y2="92414"/>
                        <a14:foregroundMark x1="50833" y1="99310" x2="48667" y2="919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1561">
            <a:off x="1512097" y="2691805"/>
            <a:ext cx="1084066" cy="785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695" y="1885915"/>
            <a:ext cx="1207888" cy="1207888"/>
          </a:xfrm>
          <a:prstGeom prst="rect">
            <a:avLst/>
          </a:prstGeom>
        </p:spPr>
      </p:pic>
      <p:sp>
        <p:nvSpPr>
          <p:cNvPr id="12" name="Rectangles 51"/>
          <p:cNvSpPr/>
          <p:nvPr/>
        </p:nvSpPr>
        <p:spPr>
          <a:xfrm rot="19825331">
            <a:off x="2089919" y="2413642"/>
            <a:ext cx="466794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44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Rectangles 51"/>
          <p:cNvSpPr/>
          <p:nvPr/>
        </p:nvSpPr>
        <p:spPr>
          <a:xfrm rot="2207594">
            <a:off x="2068268" y="1982855"/>
            <a:ext cx="466794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4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Rectangles 51"/>
          <p:cNvSpPr/>
          <p:nvPr/>
        </p:nvSpPr>
        <p:spPr>
          <a:xfrm>
            <a:off x="2357831" y="2149776"/>
            <a:ext cx="466794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4400" b="1" dirty="0">
                <a:solidFill>
                  <a:srgbClr val="4A85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Rounded Rectangle 22"/>
          <p:cNvSpPr/>
          <p:nvPr/>
        </p:nvSpPr>
        <p:spPr>
          <a:xfrm>
            <a:off x="3701919" y="1497378"/>
            <a:ext cx="1783423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Case Folding</a:t>
            </a:r>
            <a:endParaRPr lang="en-US" i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16" name="Rectangles 51"/>
          <p:cNvSpPr/>
          <p:nvPr/>
        </p:nvSpPr>
        <p:spPr>
          <a:xfrm>
            <a:off x="3785911" y="2024863"/>
            <a:ext cx="17145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KAPITAL</a:t>
            </a:r>
          </a:p>
        </p:txBody>
      </p:sp>
      <p:sp>
        <p:nvSpPr>
          <p:cNvPr id="17" name="Rectangles 51"/>
          <p:cNvSpPr/>
          <p:nvPr/>
        </p:nvSpPr>
        <p:spPr>
          <a:xfrm>
            <a:off x="3631509" y="2950052"/>
            <a:ext cx="20233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2800" b="1" dirty="0">
                <a:solidFill>
                  <a:srgbClr val="4A85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lower case</a:t>
            </a:r>
          </a:p>
        </p:txBody>
      </p:sp>
      <p:sp>
        <p:nvSpPr>
          <p:cNvPr id="8" name="Arrow: Down 7"/>
          <p:cNvSpPr/>
          <p:nvPr/>
        </p:nvSpPr>
        <p:spPr>
          <a:xfrm>
            <a:off x="4509765" y="2568816"/>
            <a:ext cx="266800" cy="392806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22"/>
          <p:cNvSpPr/>
          <p:nvPr/>
        </p:nvSpPr>
        <p:spPr>
          <a:xfrm>
            <a:off x="6731780" y="1506494"/>
            <a:ext cx="1543533" cy="369265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Normalisasi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2207" y="2038151"/>
            <a:ext cx="1617078" cy="1617078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9721757" y="1497378"/>
            <a:ext cx="1603658" cy="38364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Stemming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6034" y="2278442"/>
            <a:ext cx="2255104" cy="1235469"/>
          </a:xfrm>
          <a:prstGeom prst="rect">
            <a:avLst/>
          </a:prstGeom>
        </p:spPr>
      </p:pic>
      <p:sp>
        <p:nvSpPr>
          <p:cNvPr id="25" name="Rounded Rectangle 22"/>
          <p:cNvSpPr/>
          <p:nvPr/>
        </p:nvSpPr>
        <p:spPr>
          <a:xfrm>
            <a:off x="7455366" y="4091136"/>
            <a:ext cx="2564287" cy="369265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Stopword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removal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26" name="Rounded Rectangle 22"/>
          <p:cNvSpPr/>
          <p:nvPr/>
        </p:nvSpPr>
        <p:spPr>
          <a:xfrm>
            <a:off x="6920066" y="5667156"/>
            <a:ext cx="1825033" cy="3692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Kata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penghubung</a:t>
            </a:r>
            <a:endParaRPr lang="en-US" sz="16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27" name="Rounded Rectangle 22"/>
          <p:cNvSpPr/>
          <p:nvPr/>
        </p:nvSpPr>
        <p:spPr>
          <a:xfrm>
            <a:off x="7505427" y="4750754"/>
            <a:ext cx="1239672" cy="369265"/>
          </a:xfrm>
          <a:prstGeom prst="roundRect">
            <a:avLst/>
          </a:prstGeom>
          <a:solidFill>
            <a:srgbClr val="B4B8DD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Kata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ganti</a:t>
            </a:r>
            <a:endParaRPr lang="en-US" sz="16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28" name="Rounded Rectangle 22"/>
          <p:cNvSpPr/>
          <p:nvPr/>
        </p:nvSpPr>
        <p:spPr>
          <a:xfrm>
            <a:off x="7289692" y="5208955"/>
            <a:ext cx="1455407" cy="3692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Kata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seruan</a:t>
            </a:r>
            <a:endParaRPr lang="en-US" sz="16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31" name="Arrow: Down 30"/>
          <p:cNvSpPr/>
          <p:nvPr/>
        </p:nvSpPr>
        <p:spPr>
          <a:xfrm rot="16200000">
            <a:off x="3013173" y="1492618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/>
          <p:cNvSpPr/>
          <p:nvPr/>
        </p:nvSpPr>
        <p:spPr>
          <a:xfrm rot="16200000">
            <a:off x="6030412" y="1509518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/>
          <p:cNvSpPr/>
          <p:nvPr/>
        </p:nvSpPr>
        <p:spPr>
          <a:xfrm rot="16200000">
            <a:off x="8865135" y="1486129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/>
          <p:cNvSpPr/>
          <p:nvPr/>
        </p:nvSpPr>
        <p:spPr>
          <a:xfrm rot="1639978">
            <a:off x="10175151" y="3663086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2"/>
          <p:cNvSpPr/>
          <p:nvPr/>
        </p:nvSpPr>
        <p:spPr>
          <a:xfrm>
            <a:off x="3953232" y="4091211"/>
            <a:ext cx="1543533" cy="369265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Tokenisasi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43" name="Rounded Rectangle 22"/>
          <p:cNvSpPr/>
          <p:nvPr/>
        </p:nvSpPr>
        <p:spPr>
          <a:xfrm>
            <a:off x="3588558" y="4670778"/>
            <a:ext cx="2396699" cy="423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livin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bagus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keren</a:t>
            </a:r>
            <a:endParaRPr lang="en-US" sz="24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46" name="Rounded Rectangle 22"/>
          <p:cNvSpPr/>
          <p:nvPr/>
        </p:nvSpPr>
        <p:spPr>
          <a:xfrm>
            <a:off x="3574875" y="5466874"/>
            <a:ext cx="2396699" cy="4232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[‘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livin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’, ‘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bagus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’, ‘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keren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’]</a:t>
            </a:r>
            <a:endParaRPr lang="en-US" sz="2000" dirty="0">
              <a:solidFill>
                <a:schemeClr val="tx1"/>
              </a:solidFill>
              <a:effectLst/>
              <a:latin typeface="Arial MT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953232" y="5096926"/>
            <a:ext cx="0" cy="34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701461" y="5092320"/>
            <a:ext cx="0" cy="34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498126" y="5080373"/>
            <a:ext cx="0" cy="34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Down 51"/>
          <p:cNvSpPr/>
          <p:nvPr/>
        </p:nvSpPr>
        <p:spPr>
          <a:xfrm rot="5400000">
            <a:off x="6412572" y="4048199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/>
          <p:cNvSpPr/>
          <p:nvPr/>
        </p:nvSpPr>
        <p:spPr>
          <a:xfrm rot="5400000">
            <a:off x="3167472" y="4065588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/>
          <p:cNvSpPr/>
          <p:nvPr/>
        </p:nvSpPr>
        <p:spPr>
          <a:xfrm rot="10800000">
            <a:off x="1518239" y="3510291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E291F6A-5B75-4738-B49E-EC7C2E4178F2}"/>
              </a:ext>
            </a:extLst>
          </p:cNvPr>
          <p:cNvSpPr/>
          <p:nvPr/>
        </p:nvSpPr>
        <p:spPr>
          <a:xfrm>
            <a:off x="10752399" y="4901579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xit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5" grpId="0" animBg="1"/>
      <p:bldP spid="10" grpId="0" animBg="1"/>
      <p:bldP spid="12" grpId="0"/>
      <p:bldP spid="12" grpId="2"/>
      <p:bldP spid="13" grpId="0"/>
      <p:bldP spid="13" grpId="1"/>
      <p:bldP spid="14" grpId="0"/>
      <p:bldP spid="14" grpId="1"/>
      <p:bldP spid="15" grpId="0" animBg="1"/>
      <p:bldP spid="16" grpId="0"/>
      <p:bldP spid="16" grpId="1"/>
      <p:bldP spid="17" grpId="0"/>
      <p:bldP spid="17" grpId="1"/>
      <p:bldP spid="8" grpId="0" animBg="1"/>
      <p:bldP spid="8" grpId="1" animBg="1"/>
      <p:bldP spid="19" grpId="0" animBg="1"/>
      <p:bldP spid="23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1" grpId="0" animBg="1"/>
      <p:bldP spid="32" grpId="0" animBg="1"/>
      <p:bldP spid="33" grpId="0" animBg="1"/>
      <p:bldP spid="34" grpId="0" animBg="1"/>
      <p:bldP spid="38" grpId="0" animBg="1"/>
      <p:bldP spid="43" grpId="0" animBg="1"/>
      <p:bldP spid="43" grpId="1" animBg="1"/>
      <p:bldP spid="46" grpId="0" animBg="1"/>
      <p:bldP spid="46" grpId="1" animBg="1"/>
      <p:bldP spid="52" grpId="0" animBg="1"/>
      <p:bldP spid="56" grpId="0" animBg="1"/>
      <p:bldP spid="42" grpId="0" animBg="1"/>
      <p:bldP spid="4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11120655" y="5519762"/>
            <a:ext cx="1488640" cy="1488640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3799826">
            <a:off x="-662567" y="5805360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gradFill flip="none" rotWithShape="1">
            <a:gsLst>
              <a:gs pos="0">
                <a:srgbClr val="0076D5">
                  <a:shade val="30000"/>
                  <a:satMod val="115000"/>
                </a:srgbClr>
              </a:gs>
              <a:gs pos="50000">
                <a:srgbClr val="0076D5">
                  <a:shade val="67500"/>
                  <a:satMod val="115000"/>
                </a:srgbClr>
              </a:gs>
              <a:gs pos="100000">
                <a:srgbClr val="0076D5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Praprosesing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Chevron 3">
            <a:extLst>
              <a:ext uri="{FF2B5EF4-FFF2-40B4-BE49-F238E27FC236}">
                <a16:creationId xmlns:a16="http://schemas.microsoft.com/office/drawing/2014/main" id="{843BC01A-3B02-4782-A29F-75E3807CDAED}"/>
              </a:ext>
            </a:extLst>
          </p:cNvPr>
          <p:cNvSpPr/>
          <p:nvPr/>
        </p:nvSpPr>
        <p:spPr>
          <a:xfrm>
            <a:off x="2026341" y="1199526"/>
            <a:ext cx="1693194" cy="598157"/>
          </a:xfrm>
          <a:prstGeom prst="chevron">
            <a:avLst/>
          </a:prstGeom>
          <a:gradFill flip="none" rotWithShape="1">
            <a:gsLst>
              <a:gs pos="0">
                <a:srgbClr val="007BD2">
                  <a:shade val="30000"/>
                  <a:satMod val="115000"/>
                </a:srgbClr>
              </a:gs>
              <a:gs pos="50000">
                <a:srgbClr val="007BD2">
                  <a:shade val="67500"/>
                  <a:satMod val="115000"/>
                </a:srgbClr>
              </a:gs>
              <a:gs pos="100000">
                <a:srgbClr val="007BD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22" name="Chevron 4">
            <a:extLst>
              <a:ext uri="{FF2B5EF4-FFF2-40B4-BE49-F238E27FC236}">
                <a16:creationId xmlns:a16="http://schemas.microsoft.com/office/drawing/2014/main" id="{6D73BA71-C98C-4F7E-B256-888D928F7B0B}"/>
              </a:ext>
            </a:extLst>
          </p:cNvPr>
          <p:cNvSpPr/>
          <p:nvPr/>
        </p:nvSpPr>
        <p:spPr>
          <a:xfrm>
            <a:off x="3563739" y="1199526"/>
            <a:ext cx="1659647" cy="598157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graphicFrame>
        <p:nvGraphicFramePr>
          <p:cNvPr id="26" name="Table 11">
            <a:extLst>
              <a:ext uri="{FF2B5EF4-FFF2-40B4-BE49-F238E27FC236}">
                <a16:creationId xmlns:a16="http://schemas.microsoft.com/office/drawing/2014/main" id="{3AAD6BDB-2541-4AAA-B26E-117BE4750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15469"/>
              </p:ext>
            </p:extLst>
          </p:nvPr>
        </p:nvGraphicFramePr>
        <p:xfrm>
          <a:off x="599331" y="3462633"/>
          <a:ext cx="5728900" cy="24684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4450">
                  <a:extLst>
                    <a:ext uri="{9D8B030D-6E8A-4147-A177-3AD203B41FA5}">
                      <a16:colId xmlns:a16="http://schemas.microsoft.com/office/drawing/2014/main" val="2477689054"/>
                    </a:ext>
                  </a:extLst>
                </a:gridCol>
                <a:gridCol w="2864450">
                  <a:extLst>
                    <a:ext uri="{9D8B030D-6E8A-4147-A177-3AD203B41FA5}">
                      <a16:colId xmlns:a16="http://schemas.microsoft.com/office/drawing/2014/main" val="1716912510"/>
                    </a:ext>
                  </a:extLst>
                </a:gridCol>
              </a:tblGrid>
              <a:tr h="435258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Sebelum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i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20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</a:t>
                      </a:r>
                      <a:endParaRPr lang="en-US" sz="1200" i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31" marR="74531" marT="74531" marB="7453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Sesudah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i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20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</a:t>
                      </a:r>
                      <a:endParaRPr lang="en-US" sz="1200" i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31" marR="74531" marT="74531" marB="74531" anchor="ctr"/>
                </a:tc>
                <a:extLst>
                  <a:ext uri="{0D108BD9-81ED-4DB2-BD59-A6C34878D82A}">
                    <a16:rowId xmlns:a16="http://schemas.microsoft.com/office/drawing/2014/main" val="2384241675"/>
                  </a:ext>
                </a:extLst>
              </a:tr>
              <a:tr h="474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Sngt membantu dlm situasi dan kondisi yg urgent sekalipun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['sangat',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bantu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penting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3571639"/>
                  </a:ext>
                </a:extLst>
              </a:tr>
              <a:tr h="688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gak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kalian,,update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kyk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t4i b4bi ???Â¦????????????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'update', 'kayak']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043093"/>
                  </a:ext>
                </a:extLst>
              </a:tr>
              <a:tr h="4352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knapa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klo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sudah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jam 22.00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login????ÂŸ?ÂÂŸ????Â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['jam',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sudah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'jam',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masuk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2333781"/>
                  </a:ext>
                </a:extLst>
              </a:tr>
              <a:tr h="4352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Terlalu banyak gaya aja aplikasi ini, hari2 error mulu,, IT nya ga pakai....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terlalu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gaya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saja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'error',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pakai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1962785"/>
                  </a:ext>
                </a:extLst>
              </a:tr>
            </a:tbl>
          </a:graphicData>
        </a:graphic>
      </p:graphicFrame>
      <p:sp>
        <p:nvSpPr>
          <p:cNvPr id="27" name="Rounded Rectangle 22">
            <a:extLst>
              <a:ext uri="{FF2B5EF4-FFF2-40B4-BE49-F238E27FC236}">
                <a16:creationId xmlns:a16="http://schemas.microsoft.com/office/drawing/2014/main" id="{E758B0AF-03A6-4713-8B27-69C7AABA6B88}"/>
              </a:ext>
            </a:extLst>
          </p:cNvPr>
          <p:cNvSpPr/>
          <p:nvPr/>
        </p:nvSpPr>
        <p:spPr>
          <a:xfrm>
            <a:off x="599331" y="2095132"/>
            <a:ext cx="1336269" cy="379500"/>
          </a:xfrm>
          <a:prstGeom prst="roundRect">
            <a:avLst/>
          </a:prstGeom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Cleaning</a:t>
            </a:r>
            <a:endParaRPr lang="en-US" sz="1400" i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28" name="Rounded Rectangle 22">
            <a:extLst>
              <a:ext uri="{FF2B5EF4-FFF2-40B4-BE49-F238E27FC236}">
                <a16:creationId xmlns:a16="http://schemas.microsoft.com/office/drawing/2014/main" id="{62838809-8428-42C3-BAED-94A4BBA9BC6A}"/>
              </a:ext>
            </a:extLst>
          </p:cNvPr>
          <p:cNvSpPr/>
          <p:nvPr/>
        </p:nvSpPr>
        <p:spPr>
          <a:xfrm>
            <a:off x="2795646" y="2095132"/>
            <a:ext cx="1336269" cy="379500"/>
          </a:xfrm>
          <a:prstGeom prst="roundRect">
            <a:avLst/>
          </a:prstGeom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Case Folding</a:t>
            </a:r>
            <a:endParaRPr lang="en-US" sz="1400" i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30" name="Rounded Rectangle 22">
            <a:extLst>
              <a:ext uri="{FF2B5EF4-FFF2-40B4-BE49-F238E27FC236}">
                <a16:creationId xmlns:a16="http://schemas.microsoft.com/office/drawing/2014/main" id="{E21C5FA8-40D0-45B0-B575-EAA5830F8AF0}"/>
              </a:ext>
            </a:extLst>
          </p:cNvPr>
          <p:cNvSpPr/>
          <p:nvPr/>
        </p:nvSpPr>
        <p:spPr>
          <a:xfrm>
            <a:off x="4991962" y="2095132"/>
            <a:ext cx="1336269" cy="379500"/>
          </a:xfrm>
          <a:prstGeom prst="roundRect">
            <a:avLst/>
          </a:prstGeom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Tokenisasi</a:t>
            </a:r>
            <a:endParaRPr lang="en-US" sz="14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31" name="Rounded Rectangle 22">
            <a:extLst>
              <a:ext uri="{FF2B5EF4-FFF2-40B4-BE49-F238E27FC236}">
                <a16:creationId xmlns:a16="http://schemas.microsoft.com/office/drawing/2014/main" id="{1CA034E0-660A-4888-9F26-ECAE172E2035}"/>
              </a:ext>
            </a:extLst>
          </p:cNvPr>
          <p:cNvSpPr/>
          <p:nvPr/>
        </p:nvSpPr>
        <p:spPr>
          <a:xfrm>
            <a:off x="4991961" y="2767797"/>
            <a:ext cx="1336269" cy="379500"/>
          </a:xfrm>
          <a:prstGeom prst="round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Normalisasi</a:t>
            </a:r>
            <a:endParaRPr lang="en-US" sz="14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32" name="Rounded Rectangle 22">
            <a:extLst>
              <a:ext uri="{FF2B5EF4-FFF2-40B4-BE49-F238E27FC236}">
                <a16:creationId xmlns:a16="http://schemas.microsoft.com/office/drawing/2014/main" id="{99C50DC0-2824-49B6-83A3-9667A49FA1A1}"/>
              </a:ext>
            </a:extLst>
          </p:cNvPr>
          <p:cNvSpPr/>
          <p:nvPr/>
        </p:nvSpPr>
        <p:spPr>
          <a:xfrm>
            <a:off x="2705317" y="2767797"/>
            <a:ext cx="1584451" cy="379500"/>
          </a:xfrm>
          <a:prstGeom prst="round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Stop</a:t>
            </a:r>
            <a:r>
              <a:rPr lang="id-ID" sz="1400" i="1" dirty="0">
                <a:latin typeface="Arial" panose="020B0604020202020204" pitchFamily="34" charset="0"/>
                <a:ea typeface="Arial MT"/>
              </a:rPr>
              <a:t>w</a:t>
            </a:r>
            <a:r>
              <a:rPr lang="en-US" sz="1400" i="1" dirty="0" err="1">
                <a:latin typeface="Arial" panose="020B0604020202020204" pitchFamily="34" charset="0"/>
                <a:ea typeface="Arial MT"/>
              </a:rPr>
              <a:t>ords</a:t>
            </a:r>
            <a:r>
              <a:rPr lang="en-US" sz="1400" i="1" dirty="0">
                <a:latin typeface="Arial" panose="020B0604020202020204" pitchFamily="34" charset="0"/>
                <a:ea typeface="Arial MT"/>
              </a:rPr>
              <a:t> Removal</a:t>
            </a:r>
            <a:endParaRPr lang="en-US" sz="1400" i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33" name="Rounded Rectangle 22">
            <a:extLst>
              <a:ext uri="{FF2B5EF4-FFF2-40B4-BE49-F238E27FC236}">
                <a16:creationId xmlns:a16="http://schemas.microsoft.com/office/drawing/2014/main" id="{3FDEF287-6DC7-4EC5-9072-69B967B1697D}"/>
              </a:ext>
            </a:extLst>
          </p:cNvPr>
          <p:cNvSpPr/>
          <p:nvPr/>
        </p:nvSpPr>
        <p:spPr>
          <a:xfrm>
            <a:off x="588474" y="2767797"/>
            <a:ext cx="1336269" cy="379500"/>
          </a:xfrm>
          <a:prstGeom prst="round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i="1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Steeming</a:t>
            </a:r>
            <a:endParaRPr lang="en-US" sz="1400" i="1" dirty="0">
              <a:solidFill>
                <a:schemeClr val="bg1"/>
              </a:solidFill>
              <a:effectLst/>
              <a:latin typeface="Arial M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9D353B-27D9-4576-A529-3D484209F3BD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1935600" y="2284882"/>
            <a:ext cx="8600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A36DEE-FBCA-4FEC-B16D-7C66919F12A7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4131915" y="2284882"/>
            <a:ext cx="8600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97E3C2-D6BC-4931-A5E9-11E8B97307F0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5660096" y="2474632"/>
            <a:ext cx="1" cy="293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508CC7-689C-4644-A88F-E39054D4964D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4289768" y="2957547"/>
            <a:ext cx="7021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A30765-DF62-4E5D-9282-56FF0876DC94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>
            <a:off x="1924743" y="2957547"/>
            <a:ext cx="7805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47B0A58-818D-474E-B142-28696F588BE0}"/>
              </a:ext>
            </a:extLst>
          </p:cNvPr>
          <p:cNvSpPr/>
          <p:nvPr/>
        </p:nvSpPr>
        <p:spPr>
          <a:xfrm>
            <a:off x="6821717" y="2002971"/>
            <a:ext cx="4861276" cy="404947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E6A912C8-DE66-45D3-8E93-F94A2A2823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0538800"/>
              </p:ext>
            </p:extLst>
          </p:nvPr>
        </p:nvGraphicFramePr>
        <p:xfrm>
          <a:off x="6993342" y="2910184"/>
          <a:ext cx="4607740" cy="2992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2" name="Rounded Rectangle 22">
            <a:extLst>
              <a:ext uri="{FF2B5EF4-FFF2-40B4-BE49-F238E27FC236}">
                <a16:creationId xmlns:a16="http://schemas.microsoft.com/office/drawing/2014/main" id="{2C1B7A1A-2CBC-49C6-89FD-B876F8D6D81D}"/>
              </a:ext>
            </a:extLst>
          </p:cNvPr>
          <p:cNvSpPr/>
          <p:nvPr/>
        </p:nvSpPr>
        <p:spPr>
          <a:xfrm>
            <a:off x="8156221" y="2351094"/>
            <a:ext cx="2192267" cy="379500"/>
          </a:xfrm>
          <a:prstGeom prst="round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Jumlah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Kata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Unik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(Fitur)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B336AFE1-46D8-4484-A79D-968179EC5D32}"/>
              </a:ext>
            </a:extLst>
          </p:cNvPr>
          <p:cNvSpPr/>
          <p:nvPr/>
        </p:nvSpPr>
        <p:spPr>
          <a:xfrm>
            <a:off x="10850407" y="4443849"/>
            <a:ext cx="274320" cy="304799"/>
          </a:xfrm>
          <a:prstGeom prst="downArrow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ounded Rectangle 22">
            <a:extLst>
              <a:ext uri="{FF2B5EF4-FFF2-40B4-BE49-F238E27FC236}">
                <a16:creationId xmlns:a16="http://schemas.microsoft.com/office/drawing/2014/main" id="{F8D811E8-0D0F-46FB-9104-D9B0AA959373}"/>
              </a:ext>
            </a:extLst>
          </p:cNvPr>
          <p:cNvSpPr/>
          <p:nvPr/>
        </p:nvSpPr>
        <p:spPr>
          <a:xfrm>
            <a:off x="10373992" y="4743567"/>
            <a:ext cx="1227090" cy="379500"/>
          </a:xfrm>
          <a:prstGeom prst="round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55.61%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94582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48" grpId="0" animBg="1"/>
      <p:bldGraphic spid="47" grpId="0">
        <p:bldAsOne/>
      </p:bldGraphic>
      <p:bldP spid="52" grpId="0"/>
      <p:bldP spid="49" grpId="0" animBg="1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66693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i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3" y="896882"/>
            <a:ext cx="2880217" cy="288021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325754" y="3268703"/>
            <a:ext cx="657302" cy="770959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83056" y="3268702"/>
            <a:ext cx="546431" cy="77096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6"/>
          <p:cNvSpPr/>
          <p:nvPr/>
        </p:nvSpPr>
        <p:spPr>
          <a:xfrm>
            <a:off x="2177794" y="4066038"/>
            <a:ext cx="1425267" cy="493398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202124"/>
                </a:solidFill>
                <a:latin typeface="Arial" panose="020B0604020202020204" pitchFamily="34" charset="0"/>
              </a:rPr>
              <a:t>D</a:t>
            </a:r>
            <a:r>
              <a:rPr lang="en-US" sz="1800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ictionary</a:t>
            </a:r>
            <a:endParaRPr lang="en-US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26" name="Rounded Rectangle 16"/>
          <p:cNvSpPr/>
          <p:nvPr/>
        </p:nvSpPr>
        <p:spPr>
          <a:xfrm>
            <a:off x="419102" y="4066038"/>
            <a:ext cx="1270338" cy="493398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Corpus</a:t>
            </a:r>
            <a:endParaRPr lang="en-US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28" name="Rounded Rectangle 22"/>
          <p:cNvSpPr/>
          <p:nvPr/>
        </p:nvSpPr>
        <p:spPr>
          <a:xfrm>
            <a:off x="2177794" y="5498396"/>
            <a:ext cx="7560566" cy="770960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14000"/>
              </a:lnSpc>
            </a:pP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Kamus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indonesia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Sentiment (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InSet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salah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kamus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sentimen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berbahasa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Indonesia</a:t>
            </a:r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</a:rPr>
              <a:t> yang </a:t>
            </a:r>
            <a:r>
              <a:rPr lang="en-US" sz="1600" dirty="0" err="1">
                <a:solidFill>
                  <a:srgbClr val="202124"/>
                </a:solidFill>
                <a:latin typeface="Arial" panose="020B0604020202020204" pitchFamily="34" charset="0"/>
              </a:rPr>
              <a:t>terdiri</a:t>
            </a:r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latin typeface="Arial" panose="020B0604020202020204" pitchFamily="34" charset="0"/>
              </a:rPr>
              <a:t>atas</a:t>
            </a:r>
            <a:r>
              <a:rPr lang="en-US" sz="1600" dirty="0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 3.609 kata </a:t>
            </a:r>
            <a:r>
              <a:rPr lang="en-US" sz="1600" dirty="0" err="1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positif</a:t>
            </a:r>
            <a:r>
              <a:rPr lang="en-US" sz="1600" dirty="0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 dan 6.609 kata </a:t>
            </a:r>
            <a:r>
              <a:rPr lang="en-US" sz="1600" dirty="0" err="1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negatif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>
            <a:stCxn id="24" idx="2"/>
          </p:cNvCxnSpPr>
          <p:nvPr/>
        </p:nvCxnSpPr>
        <p:spPr>
          <a:xfrm>
            <a:off x="2890428" y="4559436"/>
            <a:ext cx="0" cy="641278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22"/>
          <p:cNvSpPr/>
          <p:nvPr/>
        </p:nvSpPr>
        <p:spPr>
          <a:xfrm>
            <a:off x="2177794" y="5200714"/>
            <a:ext cx="2880216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Koto dan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Rahmaningtyas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(2017)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051725" y="2648199"/>
                <a:ext cx="5377324" cy="6507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𝑛𝑖𝑙𝑎𝑖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𝑠𝑒𝑛𝑡𝑖𝑚𝑒𝑛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𝑏𝑜𝑏𝑜𝑡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𝑘𝑎𝑡𝑎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𝑝𝑜𝑠𝑖𝑡𝑖𝑓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𝑏𝑜𝑏𝑜𝑡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𝑘𝑎𝑡𝑎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𝑛𝑒𝑔𝑎𝑡𝑖𝑓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725" y="2648199"/>
                <a:ext cx="5377324" cy="650746"/>
              </a:xfrm>
              <a:prstGeom prst="roundRect">
                <a:avLst/>
              </a:prstGeom>
              <a:blipFill rotWithShape="1">
                <a:blip r:embed="rId4"/>
                <a:stretch>
                  <a:fillRect l="-797" t="-819" r="-913" b="-12374"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57993" y="3502783"/>
                <a:ext cx="3750385" cy="88258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0" dirty="0"/>
                  <a:t>S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𝑒𝑛𝑡𝑖𝑚𝑒𝑛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𝑃𝑜𝑠𝑖𝑡𝑖𝑓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     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𝑗𝑖𝑘𝑎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𝑛𝑖𝑙𝑎𝑖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𝑠𝑒𝑛𝑡𝑖𝑚𝑒𝑛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𝑁𝑒𝑡𝑟𝑎𝑙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      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𝑗𝑖𝑘𝑎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𝑛𝑖𝑙𝑎𝑖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𝑠𝑒𝑛𝑡𝑖𝑚𝑒𝑛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𝑁𝑒𝑔𝑎𝑡𝑖𝑓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𝑗𝑖𝑘𝑎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𝑛𝑖𝑙𝑎𝑖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𝑠𝑒𝑛𝑡𝑖𝑚𝑒𝑛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993" y="3502783"/>
                <a:ext cx="3750385" cy="882583"/>
              </a:xfrm>
              <a:prstGeom prst="roundRect">
                <a:avLst/>
              </a:prstGeom>
              <a:blipFill rotWithShape="1">
                <a:blip r:embed="rId5"/>
                <a:stretch>
                  <a:fillRect l="-1146" t="-590" r="-1138" b="-9131"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788898" y="4591958"/>
                <a:ext cx="4422621" cy="6507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𝑛𝑖𝑙𝑎𝑖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𝑠𝑒𝑛𝑡𝑖𝑚𝑒𝑛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𝑘𝑎𝑡𝑎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𝑝𝑜𝑠𝑖𝑡𝑖𝑓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𝑘𝑎𝑡𝑎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𝑛𝑒𝑔𝑎𝑡𝑖𝑓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898" y="4591958"/>
                <a:ext cx="4422621" cy="650746"/>
              </a:xfrm>
              <a:prstGeom prst="roundRect">
                <a:avLst/>
              </a:prstGeom>
              <a:blipFill rotWithShape="1">
                <a:blip r:embed="rId6"/>
                <a:stretch>
                  <a:fillRect l="-979" t="-823" r="-963" b="-12371"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22"/>
          <p:cNvSpPr/>
          <p:nvPr/>
        </p:nvSpPr>
        <p:spPr>
          <a:xfrm>
            <a:off x="3709691" y="1665386"/>
            <a:ext cx="7702986" cy="791677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ea typeface="Arial MT"/>
                <a:cs typeface="Arial MT"/>
              </a:rPr>
              <a:t>M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emberikan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nilai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bobot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untuk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setiap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kata pada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suatu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ulasan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berdasarkan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daftar kata (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kamus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)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untuk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menentukan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hasil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prediksi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sentimen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pada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suatu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ulasan</a:t>
            </a:r>
            <a:endParaRPr lang="en-US" sz="1600" dirty="0">
              <a:effectLst/>
              <a:latin typeface="Arial MT"/>
            </a:endParaRPr>
          </a:p>
        </p:txBody>
      </p:sp>
      <p:sp>
        <p:nvSpPr>
          <p:cNvPr id="56" name="Rounded Rectangle 22"/>
          <p:cNvSpPr/>
          <p:nvPr/>
        </p:nvSpPr>
        <p:spPr>
          <a:xfrm>
            <a:off x="3709691" y="1369017"/>
            <a:ext cx="2204246" cy="41801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Yudianto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ea typeface="Arial MT"/>
                <a:cs typeface="Arial MT"/>
              </a:rPr>
              <a:t>et al.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(2022)</a:t>
            </a:r>
            <a:endParaRPr lang="en-US" sz="1400" dirty="0">
              <a:effectLst/>
              <a:latin typeface="Arial MT"/>
            </a:endParaRPr>
          </a:p>
        </p:txBody>
      </p:sp>
      <p:cxnSp>
        <p:nvCxnSpPr>
          <p:cNvPr id="47" name="Connector: Elbow 46"/>
          <p:cNvCxnSpPr>
            <a:endCxn id="43" idx="1"/>
          </p:cNvCxnSpPr>
          <p:nvPr/>
        </p:nvCxnSpPr>
        <p:spPr>
          <a:xfrm rot="16200000" flipH="1">
            <a:off x="4586750" y="2508596"/>
            <a:ext cx="501411" cy="4285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/>
          <p:cNvCxnSpPr>
            <a:endCxn id="49" idx="1"/>
          </p:cNvCxnSpPr>
          <p:nvPr/>
        </p:nvCxnSpPr>
        <p:spPr>
          <a:xfrm rot="16200000" flipH="1">
            <a:off x="5400126" y="3386208"/>
            <a:ext cx="643140" cy="4725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9" idx="3"/>
            <a:endCxn id="80" idx="1"/>
          </p:cNvCxnSpPr>
          <p:nvPr/>
        </p:nvCxnSpPr>
        <p:spPr>
          <a:xfrm flipV="1">
            <a:off x="9708378" y="3940362"/>
            <a:ext cx="332201" cy="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0764679" y="4166054"/>
            <a:ext cx="0" cy="34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/>
          <p:cNvCxnSpPr>
            <a:stCxn id="52" idx="1"/>
          </p:cNvCxnSpPr>
          <p:nvPr/>
        </p:nvCxnSpPr>
        <p:spPr>
          <a:xfrm rot="10800000">
            <a:off x="6324606" y="4397687"/>
            <a:ext cx="464293" cy="519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22"/>
          <p:cNvSpPr/>
          <p:nvPr/>
        </p:nvSpPr>
        <p:spPr>
          <a:xfrm>
            <a:off x="10040579" y="3743959"/>
            <a:ext cx="1643562" cy="3928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ea typeface="Arial MT"/>
                <a:cs typeface="Arial MT"/>
              </a:rPr>
              <a:t>sentimen</a:t>
            </a:r>
            <a:r>
              <a:rPr lang="en-US" sz="1400" dirty="0"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 MT"/>
                <a:cs typeface="Arial MT"/>
              </a:rPr>
              <a:t>netral</a:t>
            </a:r>
            <a:endParaRPr lang="en-US" sz="1400" dirty="0">
              <a:effectLst/>
              <a:latin typeface="Arial M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37" grpId="0" animBg="1"/>
      <p:bldP spid="43" grpId="0" animBg="1"/>
      <p:bldP spid="49" grpId="0" animBg="1"/>
      <p:bldP spid="52" grpId="0" animBg="1"/>
      <p:bldP spid="57" grpId="0" animBg="1"/>
      <p:bldP spid="56" grpId="0" animBg="1"/>
      <p:bldP spid="8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gradFill flip="none" rotWithShape="1">
            <a:gsLst>
              <a:gs pos="0">
                <a:srgbClr val="0073D0">
                  <a:shade val="30000"/>
                  <a:satMod val="115000"/>
                </a:srgbClr>
              </a:gs>
              <a:gs pos="50000">
                <a:srgbClr val="0073D0">
                  <a:shade val="67500"/>
                  <a:satMod val="115000"/>
                </a:srgbClr>
              </a:gs>
              <a:gs pos="100000">
                <a:srgbClr val="0073D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22" name="Chevron 5">
            <a:extLst>
              <a:ext uri="{FF2B5EF4-FFF2-40B4-BE49-F238E27FC236}">
                <a16:creationId xmlns:a16="http://schemas.microsoft.com/office/drawing/2014/main" id="{6146DDAC-D757-4840-AA79-29F7CFE9E03E}"/>
              </a:ext>
            </a:extLst>
          </p:cNvPr>
          <p:cNvSpPr/>
          <p:nvPr/>
        </p:nvSpPr>
        <p:spPr>
          <a:xfrm>
            <a:off x="5076825" y="1191257"/>
            <a:ext cx="1701031" cy="606427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21" name="Chevron 4">
            <a:extLst>
              <a:ext uri="{FF2B5EF4-FFF2-40B4-BE49-F238E27FC236}">
                <a16:creationId xmlns:a16="http://schemas.microsoft.com/office/drawing/2014/main" id="{F28191F4-B62C-4140-B0CD-529A01F50CC8}"/>
              </a:ext>
            </a:extLst>
          </p:cNvPr>
          <p:cNvSpPr/>
          <p:nvPr/>
        </p:nvSpPr>
        <p:spPr>
          <a:xfrm>
            <a:off x="3574596" y="1212215"/>
            <a:ext cx="1633541" cy="592455"/>
          </a:xfrm>
          <a:prstGeom prst="chevron">
            <a:avLst/>
          </a:prstGeom>
          <a:gradFill flip="none" rotWithShape="1">
            <a:gsLst>
              <a:gs pos="0">
                <a:srgbClr val="0073D0">
                  <a:shade val="30000"/>
                  <a:satMod val="115000"/>
                </a:srgbClr>
              </a:gs>
              <a:gs pos="50000">
                <a:srgbClr val="0073D0">
                  <a:shade val="67500"/>
                  <a:satMod val="115000"/>
                </a:srgbClr>
              </a:gs>
              <a:gs pos="100000">
                <a:srgbClr val="0073D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EAA7564-1062-4E53-96AE-6FD4D5B7F651}"/>
                  </a:ext>
                </a:extLst>
              </p:cNvPr>
              <p:cNvSpPr txBox="1"/>
              <p:nvPr/>
            </p:nvSpPr>
            <p:spPr>
              <a:xfrm>
                <a:off x="558627" y="3500712"/>
                <a:ext cx="4838200" cy="762053"/>
              </a:xfrm>
              <a:prstGeom prst="roundRect">
                <a:avLst/>
              </a:prstGeom>
              <a:solidFill>
                <a:srgbClr val="DAE3F3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Didasarkan pada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persamaan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1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𝑛𝑖𝑙𝑎𝑖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𝑝𝑜𝑙𝑎𝑟𝑖𝑡𝑎𝑠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𝑘𝑎𝑡𝑎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𝑝𝑜𝑠𝑖𝑡𝑖𝑓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𝑘𝑎𝑡𝑎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𝑛𝑒𝑔𝑎𝑡𝑖𝑓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EAA7564-1062-4E53-96AE-6FD4D5B7F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27" y="3500712"/>
                <a:ext cx="4838200" cy="76205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D101C2-6E34-476B-93E0-957B1568F3C9}"/>
                  </a:ext>
                </a:extLst>
              </p:cNvPr>
              <p:cNvSpPr txBox="1"/>
              <p:nvPr/>
            </p:nvSpPr>
            <p:spPr>
              <a:xfrm>
                <a:off x="556544" y="3493947"/>
                <a:ext cx="4826442" cy="76205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Didasarkan pada 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persamaan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sz="12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𝑛𝑖𝑙𝑎𝑖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𝑝𝑜𝑙𝑎𝑟𝑖𝑡𝑎𝑠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𝑏𝑜𝑏𝑜𝑡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𝑘𝑎𝑡𝑎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𝑝𝑜𝑠𝑖𝑡𝑖𝑓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𝑏𝑜𝑏𝑜𝑡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𝑘𝑎𝑡𝑎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𝑛𝑒𝑔𝑎𝑡𝑖𝑓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D101C2-6E34-476B-93E0-957B1568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44" y="3493947"/>
                <a:ext cx="4826442" cy="7620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287067">
            <a:off x="11379071" y="5720421"/>
            <a:ext cx="1350861" cy="135086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269640" y="400266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63D79D-4023-4753-8E03-3FD8409BB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08" y="1566109"/>
            <a:ext cx="1973127" cy="1973127"/>
          </a:xfrm>
          <a:prstGeom prst="rect">
            <a:avLst/>
          </a:prstGeom>
        </p:spPr>
      </p:pic>
      <p:sp>
        <p:nvSpPr>
          <p:cNvPr id="32" name="Rounded Rectangle 22">
            <a:extLst>
              <a:ext uri="{FF2B5EF4-FFF2-40B4-BE49-F238E27FC236}">
                <a16:creationId xmlns:a16="http://schemas.microsoft.com/office/drawing/2014/main" id="{ADA4A521-0923-485C-BCD8-A789811E9C6A}"/>
              </a:ext>
            </a:extLst>
          </p:cNvPr>
          <p:cNvSpPr/>
          <p:nvPr/>
        </p:nvSpPr>
        <p:spPr>
          <a:xfrm>
            <a:off x="2555203" y="2322972"/>
            <a:ext cx="6923282" cy="750977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just">
              <a:lnSpc>
                <a:spcPct val="114000"/>
              </a:lnSpc>
            </a:pP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Kamus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indonesia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Sentiment (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InSet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salah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kamus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sentimen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berbasis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dictionary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bahasa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Indonesia</a:t>
            </a:r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yang </a:t>
            </a:r>
            <a:r>
              <a:rPr lang="en-US" sz="1200" dirty="0" err="1">
                <a:solidFill>
                  <a:srgbClr val="202124"/>
                </a:solidFill>
                <a:latin typeface="Arial" panose="020B0604020202020204" pitchFamily="34" charset="0"/>
              </a:rPr>
              <a:t>terdiri</a:t>
            </a:r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latin typeface="Arial" panose="020B0604020202020204" pitchFamily="34" charset="0"/>
              </a:rPr>
              <a:t>dari</a:t>
            </a:r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2 </a:t>
            </a:r>
            <a:r>
              <a:rPr lang="en-US" sz="1200" dirty="0" err="1">
                <a:solidFill>
                  <a:srgbClr val="202124"/>
                </a:solidFill>
                <a:latin typeface="Arial" panose="020B0604020202020204" pitchFamily="34" charset="0"/>
              </a:rPr>
              <a:t>kamus</a:t>
            </a:r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latin typeface="Arial" panose="020B0604020202020204" pitchFamily="34" charset="0"/>
              </a:rPr>
              <a:t>dengan</a:t>
            </a:r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3.609 kata </a:t>
            </a:r>
            <a:r>
              <a:rPr lang="en-US" sz="1200" dirty="0" err="1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positif</a:t>
            </a:r>
            <a:r>
              <a:rPr lang="en-US" sz="1200" dirty="0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 dan 6.609 kata </a:t>
            </a:r>
            <a:r>
              <a:rPr lang="en-US" sz="1200" dirty="0" err="1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negatif</a:t>
            </a:r>
            <a:endParaRPr lang="en-US" sz="1200" dirty="0">
              <a:effectLst/>
              <a:latin typeface="Arial" panose="020B0604020202020204" pitchFamily="34" charset="0"/>
            </a:endParaRPr>
          </a:p>
        </p:txBody>
      </p:sp>
      <p:sp>
        <p:nvSpPr>
          <p:cNvPr id="33" name="Rounded Rectangle 22">
            <a:extLst>
              <a:ext uri="{FF2B5EF4-FFF2-40B4-BE49-F238E27FC236}">
                <a16:creationId xmlns:a16="http://schemas.microsoft.com/office/drawing/2014/main" id="{55C76BC0-9EE6-44B9-8754-9753BDB170D3}"/>
              </a:ext>
            </a:extLst>
          </p:cNvPr>
          <p:cNvSpPr/>
          <p:nvPr/>
        </p:nvSpPr>
        <p:spPr>
          <a:xfrm>
            <a:off x="2555202" y="2025290"/>
            <a:ext cx="2880216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Koto dan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Rahmaningtyas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(2017)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33EC37-2E03-4351-92DD-5E6DD0FC03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722" b="49743" l="41500" r="57643">
                        <a14:foregroundMark x1="49786" y1="49743" x2="49786" y2="49743"/>
                        <a14:foregroundMark x1="50071" y1="21722" x2="50071" y2="21722"/>
                      </a14:backgroundRemoval>
                    </a14:imgEffect>
                  </a14:imgLayer>
                </a14:imgProps>
              </a:ext>
            </a:extLst>
          </a:blip>
          <a:srcRect l="39479" t="19264" r="40264" b="47523"/>
          <a:stretch>
            <a:fillRect/>
          </a:stretch>
        </p:blipFill>
        <p:spPr>
          <a:xfrm>
            <a:off x="5043894" y="3190145"/>
            <a:ext cx="652279" cy="59430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032B50-92FB-4B11-9429-F17E4575A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807804"/>
              </p:ext>
            </p:extLst>
          </p:nvPr>
        </p:nvGraphicFramePr>
        <p:xfrm>
          <a:off x="550665" y="4525325"/>
          <a:ext cx="4838200" cy="153416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06083">
                  <a:extLst>
                    <a:ext uri="{9D8B030D-6E8A-4147-A177-3AD203B41FA5}">
                      <a16:colId xmlns:a16="http://schemas.microsoft.com/office/drawing/2014/main" val="2257548629"/>
                    </a:ext>
                  </a:extLst>
                </a:gridCol>
                <a:gridCol w="944039">
                  <a:extLst>
                    <a:ext uri="{9D8B030D-6E8A-4147-A177-3AD203B41FA5}">
                      <a16:colId xmlns:a16="http://schemas.microsoft.com/office/drawing/2014/main" val="2577544518"/>
                    </a:ext>
                  </a:extLst>
                </a:gridCol>
                <a:gridCol w="975497">
                  <a:extLst>
                    <a:ext uri="{9D8B030D-6E8A-4147-A177-3AD203B41FA5}">
                      <a16:colId xmlns:a16="http://schemas.microsoft.com/office/drawing/2014/main" val="97967578"/>
                    </a:ext>
                  </a:extLst>
                </a:gridCol>
                <a:gridCol w="912581">
                  <a:extLst>
                    <a:ext uri="{9D8B030D-6E8A-4147-A177-3AD203B41FA5}">
                      <a16:colId xmlns:a16="http://schemas.microsoft.com/office/drawing/2014/main" val="2421054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Bobot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kata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Nilai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Polaritas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Sentimen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034242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[update, repot,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gagal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tetap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kasih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pilih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pengguna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guna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darurat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token,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listrik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  <a:endParaRPr lang="en-US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[0, -5, 0, -4,</a:t>
                      </a:r>
                    </a:p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-5, 3, 1, -2,</a:t>
                      </a:r>
                    </a:p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 0, -5,</a:t>
                      </a:r>
                    </a:p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 1, -3, -4,</a:t>
                      </a:r>
                    </a:p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 0, 0, -5]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867789852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1432A7C1-B66B-433C-9E4D-58A006B991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37" b="48972" l="11643" r="26643">
                        <a14:foregroundMark x1="19000" y1="22751" x2="19000" y2="22751"/>
                        <a14:foregroundMark x1="26643" y1="35347" x2="26643" y2="35347"/>
                        <a14:foregroundMark x1="19571" y1="48972" x2="19571" y2="48972"/>
                        <a14:foregroundMark x1="19786" y1="22751" x2="19786" y2="22751"/>
                        <a14:foregroundMark x1="19286" y1="22237" x2="19286" y2="22237"/>
                      </a14:backgroundRemoval>
                    </a14:imgEffect>
                  </a14:imgLayer>
                </a14:imgProps>
              </a:ext>
            </a:extLst>
          </a:blip>
          <a:srcRect l="9904" t="19572" r="71718" b="48783"/>
          <a:stretch>
            <a:fillRect/>
          </a:stretch>
        </p:blipFill>
        <p:spPr>
          <a:xfrm>
            <a:off x="9655909" y="2129555"/>
            <a:ext cx="453144" cy="42445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62CB1D2-EB36-4BB3-AD80-19BE50ACBD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082" t="20592" r="10540" b="47763"/>
          <a:stretch>
            <a:fillRect/>
          </a:stretch>
        </p:blipFill>
        <p:spPr>
          <a:xfrm>
            <a:off x="9655909" y="2769268"/>
            <a:ext cx="452890" cy="42421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754045-1C31-4523-8A79-5D68AE7566AD}"/>
              </a:ext>
            </a:extLst>
          </p:cNvPr>
          <p:cNvSpPr txBox="1"/>
          <p:nvPr/>
        </p:nvSpPr>
        <p:spPr>
          <a:xfrm>
            <a:off x="10078778" y="2335031"/>
            <a:ext cx="13989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Nilai </a:t>
            </a:r>
            <a:r>
              <a:rPr lang="en-US" sz="1100" dirty="0" err="1">
                <a:solidFill>
                  <a:srgbClr val="171615"/>
                </a:solidFill>
                <a:latin typeface="Arial" panose="020B0604020202020204" pitchFamily="34" charset="0"/>
              </a:rPr>
              <a:t>bobot</a:t>
            </a:r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 1 </a:t>
            </a:r>
            <a:r>
              <a:rPr lang="en-US" sz="1100" dirty="0" err="1">
                <a:solidFill>
                  <a:srgbClr val="171615"/>
                </a:solidFill>
                <a:latin typeface="Arial" panose="020B0604020202020204" pitchFamily="34" charset="0"/>
              </a:rPr>
              <a:t>s.d</a:t>
            </a:r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 5</a:t>
            </a:r>
            <a:r>
              <a:rPr lang="en-US" sz="1100" dirty="0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2A3E7E-2A00-4382-A703-F33A8A2EBDBC}"/>
              </a:ext>
            </a:extLst>
          </p:cNvPr>
          <p:cNvSpPr txBox="1"/>
          <p:nvPr/>
        </p:nvSpPr>
        <p:spPr>
          <a:xfrm>
            <a:off x="10078777" y="2954239"/>
            <a:ext cx="13989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Nilai </a:t>
            </a:r>
            <a:r>
              <a:rPr lang="en-US" sz="1100" dirty="0" err="1">
                <a:solidFill>
                  <a:srgbClr val="171615"/>
                </a:solidFill>
                <a:latin typeface="Arial" panose="020B0604020202020204" pitchFamily="34" charset="0"/>
              </a:rPr>
              <a:t>bobot</a:t>
            </a:r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 -5 </a:t>
            </a:r>
            <a:r>
              <a:rPr lang="en-US" sz="1100" dirty="0" err="1">
                <a:solidFill>
                  <a:srgbClr val="171615"/>
                </a:solidFill>
                <a:latin typeface="Arial" panose="020B0604020202020204" pitchFamily="34" charset="0"/>
              </a:rPr>
              <a:t>s.d</a:t>
            </a:r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 -1</a:t>
            </a:r>
            <a:endParaRPr lang="en-US" sz="11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FC1814-D222-4A4F-A801-D7CC0EB6611E}"/>
              </a:ext>
            </a:extLst>
          </p:cNvPr>
          <p:cNvSpPr/>
          <p:nvPr/>
        </p:nvSpPr>
        <p:spPr>
          <a:xfrm>
            <a:off x="10165659" y="2146301"/>
            <a:ext cx="1216262" cy="182880"/>
          </a:xfrm>
          <a:prstGeom prst="rect">
            <a:avLst/>
          </a:prstGeom>
          <a:solidFill>
            <a:srgbClr val="2EB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61C0EC-5E15-45EE-AA4E-391813DA1BD1}"/>
              </a:ext>
            </a:extLst>
          </p:cNvPr>
          <p:cNvSpPr/>
          <p:nvPr/>
        </p:nvSpPr>
        <p:spPr>
          <a:xfrm>
            <a:off x="10165659" y="2788409"/>
            <a:ext cx="1216262" cy="186796"/>
          </a:xfrm>
          <a:prstGeom prst="rect">
            <a:avLst/>
          </a:prstGeom>
          <a:solidFill>
            <a:srgbClr val="E54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8C9383-2767-44B6-8C3E-8A426E0B996F}"/>
              </a:ext>
            </a:extLst>
          </p:cNvPr>
          <p:cNvGrpSpPr/>
          <p:nvPr/>
        </p:nvGrpSpPr>
        <p:grpSpPr>
          <a:xfrm>
            <a:off x="6024058" y="3290036"/>
            <a:ext cx="5199842" cy="2955262"/>
            <a:chOff x="6096628" y="3290036"/>
            <a:chExt cx="5199842" cy="295526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C848059-73B9-4D80-8C5A-CC262CFD7F4E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628" y="3477858"/>
              <a:ext cx="5199842" cy="2767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1B1CB8A-808C-4067-835D-3CBCE308710B}"/>
                </a:ext>
              </a:extLst>
            </p:cNvPr>
            <p:cNvSpPr txBox="1"/>
            <p:nvPr/>
          </p:nvSpPr>
          <p:spPr>
            <a:xfrm>
              <a:off x="7017468" y="3290036"/>
              <a:ext cx="33581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-4445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4472C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Histogram Nilai </a:t>
              </a:r>
              <a:r>
                <a:rPr lang="en-US" sz="1200" b="1" dirty="0" err="1">
                  <a:solidFill>
                    <a:srgbClr val="4472C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Polaritas</a:t>
              </a:r>
              <a:endParaRPr lang="en-US" sz="1200" b="1" dirty="0">
                <a:solidFill>
                  <a:srgbClr val="4472C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C122409E-2EC5-42C3-97E2-6A450F8180CF}"/>
              </a:ext>
            </a:extLst>
          </p:cNvPr>
          <p:cNvSpPr/>
          <p:nvPr/>
        </p:nvSpPr>
        <p:spPr>
          <a:xfrm rot="10800000">
            <a:off x="10162309" y="3962841"/>
            <a:ext cx="345386" cy="171078"/>
          </a:xfrm>
          <a:prstGeom prst="rightArrow">
            <a:avLst/>
          </a:prstGeom>
          <a:solidFill>
            <a:srgbClr val="7BA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605E4B-0755-47E8-B645-F8675FDA2C0B}"/>
              </a:ext>
            </a:extLst>
          </p:cNvPr>
          <p:cNvSpPr txBox="1"/>
          <p:nvPr/>
        </p:nvSpPr>
        <p:spPr>
          <a:xfrm>
            <a:off x="10474251" y="3864745"/>
            <a:ext cx="1398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328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ulasan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E2528AA-A13D-48CF-BF0D-B4B7CA5AA9C1}"/>
              </a:ext>
            </a:extLst>
          </p:cNvPr>
          <p:cNvSpPr/>
          <p:nvPr/>
        </p:nvSpPr>
        <p:spPr>
          <a:xfrm>
            <a:off x="4513432" y="3410118"/>
            <a:ext cx="548640" cy="186796"/>
          </a:xfrm>
          <a:prstGeom prst="rect">
            <a:avLst/>
          </a:prstGeom>
          <a:solidFill>
            <a:srgbClr val="FCC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Netral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FCA835-6FE1-4708-8672-8180316A202C}"/>
              </a:ext>
            </a:extLst>
          </p:cNvPr>
          <p:cNvSpPr txBox="1"/>
          <p:nvPr/>
        </p:nvSpPr>
        <p:spPr>
          <a:xfrm>
            <a:off x="9837283" y="3753702"/>
            <a:ext cx="465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800"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73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43" grpId="0" animBg="1"/>
      <p:bldP spid="26" grpId="0" animBg="1"/>
      <p:bldP spid="26" grpId="1" animBg="1"/>
      <p:bldP spid="32" grpId="0" animBg="1"/>
      <p:bldP spid="33" grpId="0" animBg="1"/>
      <p:bldP spid="47" grpId="0"/>
      <p:bldP spid="48" grpId="0"/>
      <p:bldP spid="49" grpId="0" animBg="1"/>
      <p:bldP spid="50" grpId="0" animBg="1"/>
      <p:bldP spid="55" grpId="0" animBg="1"/>
      <p:bldP spid="58" grpId="0"/>
      <p:bldP spid="60" grpId="0" animBg="1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5894138">
            <a:off x="10950611" y="5297562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gradFill flip="none" rotWithShape="1">
            <a:gsLst>
              <a:gs pos="0">
                <a:srgbClr val="0073D0">
                  <a:shade val="30000"/>
                  <a:satMod val="115000"/>
                </a:srgbClr>
              </a:gs>
              <a:gs pos="50000">
                <a:srgbClr val="0073D0">
                  <a:shade val="67500"/>
                  <a:satMod val="115000"/>
                </a:srgbClr>
              </a:gs>
              <a:gs pos="100000">
                <a:srgbClr val="0073D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>
            <a:off x="10454819" y="5256951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7A70714-9B51-47C1-B7E9-E89E40305BD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/>
          <a:stretch/>
        </p:blipFill>
        <p:spPr bwMode="auto">
          <a:xfrm>
            <a:off x="6280034" y="3644402"/>
            <a:ext cx="3308854" cy="26665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B6F9846-FE13-463D-82E6-AA35F1101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88931"/>
              </p:ext>
            </p:extLst>
          </p:nvPr>
        </p:nvGraphicFramePr>
        <p:xfrm>
          <a:off x="6360415" y="2443165"/>
          <a:ext cx="4647426" cy="107022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13446">
                  <a:extLst>
                    <a:ext uri="{9D8B030D-6E8A-4147-A177-3AD203B41FA5}">
                      <a16:colId xmlns:a16="http://schemas.microsoft.com/office/drawing/2014/main" val="6986258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9349286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00927374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381685908"/>
                    </a:ext>
                  </a:extLst>
                </a:gridCol>
                <a:gridCol w="887580">
                  <a:extLst>
                    <a:ext uri="{9D8B030D-6E8A-4147-A177-3AD203B41FA5}">
                      <a16:colId xmlns:a16="http://schemas.microsoft.com/office/drawing/2014/main" val="1613704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Kelas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avg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Akurasi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544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Positif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  <a:endParaRPr lang="en-US" dirty="0"/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47206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1529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88495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ADDDE46-2FCB-426D-9284-CA1118AB5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64457"/>
              </p:ext>
            </p:extLst>
          </p:nvPr>
        </p:nvGraphicFramePr>
        <p:xfrm>
          <a:off x="560711" y="2445328"/>
          <a:ext cx="4647426" cy="138963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13446">
                  <a:extLst>
                    <a:ext uri="{9D8B030D-6E8A-4147-A177-3AD203B41FA5}">
                      <a16:colId xmlns:a16="http://schemas.microsoft.com/office/drawing/2014/main" val="6986258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9349286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00927374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381685908"/>
                    </a:ext>
                  </a:extLst>
                </a:gridCol>
                <a:gridCol w="887580">
                  <a:extLst>
                    <a:ext uri="{9D8B030D-6E8A-4147-A177-3AD203B41FA5}">
                      <a16:colId xmlns:a16="http://schemas.microsoft.com/office/drawing/2014/main" val="1613704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Kelas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avg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Akurasi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544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Positif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47206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Netral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8849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19271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4B4A7A4-7075-4A55-A067-E5220CE11B51}"/>
              </a:ext>
            </a:extLst>
          </p:cNvPr>
          <p:cNvSpPr/>
          <p:nvPr/>
        </p:nvSpPr>
        <p:spPr>
          <a:xfrm>
            <a:off x="560711" y="3228916"/>
            <a:ext cx="2703189" cy="28447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FD757E-ADD7-455E-BDFD-473E310ADAE7}"/>
              </a:ext>
            </a:extLst>
          </p:cNvPr>
          <p:cNvSpPr/>
          <p:nvPr/>
        </p:nvSpPr>
        <p:spPr>
          <a:xfrm>
            <a:off x="578170" y="4230361"/>
            <a:ext cx="4870130" cy="750977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ulasan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tidak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memiliki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satupun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kata yang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sama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daftar kata pada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kamus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selain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itu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pada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kamus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InSet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terdapat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total 1142 kata yang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sama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pada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kamus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kata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positif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kamus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kata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negatif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907017-1951-4E2C-95A0-1C382162557E}"/>
              </a:ext>
            </a:extLst>
          </p:cNvPr>
          <p:cNvSpPr txBox="1"/>
          <p:nvPr/>
        </p:nvSpPr>
        <p:spPr>
          <a:xfrm>
            <a:off x="463870" y="2080051"/>
            <a:ext cx="46474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u="sng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200" b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200" b="1" i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</a:p>
        </p:txBody>
      </p: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91B9DD67-94AF-4B90-B83A-E53D465E5719}"/>
              </a:ext>
            </a:extLst>
          </p:cNvPr>
          <p:cNvSpPr/>
          <p:nvPr/>
        </p:nvSpPr>
        <p:spPr>
          <a:xfrm>
            <a:off x="578170" y="3986665"/>
            <a:ext cx="1019394" cy="331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lstStyle/>
          <a:p>
            <a:pPr algn="ctr"/>
            <a:r>
              <a:rPr lang="en-US" sz="1400" kern="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Faktor-faktor</a:t>
            </a:r>
            <a:endParaRPr lang="en-US" sz="1400" dirty="0">
              <a:solidFill>
                <a:schemeClr val="bg1"/>
              </a:solidFill>
              <a:effectLst/>
              <a:latin typeface="Arial MT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AA82E92-FEED-41AF-8456-A240D22C822D}"/>
              </a:ext>
            </a:extLst>
          </p:cNvPr>
          <p:cNvCxnSpPr>
            <a:cxnSpLocks/>
            <a:stCxn id="2" idx="1"/>
            <a:endCxn id="25" idx="1"/>
          </p:cNvCxnSpPr>
          <p:nvPr/>
        </p:nvCxnSpPr>
        <p:spPr>
          <a:xfrm rot="10800000" flipH="1" flipV="1">
            <a:off x="560710" y="3371155"/>
            <a:ext cx="17459" cy="781390"/>
          </a:xfrm>
          <a:prstGeom prst="curvedConnector3">
            <a:avLst>
              <a:gd name="adj1" fmla="val -130935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7742B8-41C0-4A79-AD75-A558269E1063}"/>
              </a:ext>
            </a:extLst>
          </p:cNvPr>
          <p:cNvCxnSpPr/>
          <p:nvPr/>
        </p:nvCxnSpPr>
        <p:spPr>
          <a:xfrm>
            <a:off x="5978364" y="207085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3C6BC04-1013-43E3-B648-7E28530F6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79" t="19264" r="40264" b="47523"/>
          <a:stretch>
            <a:fillRect/>
          </a:stretch>
        </p:blipFill>
        <p:spPr>
          <a:xfrm>
            <a:off x="375739" y="5233330"/>
            <a:ext cx="974394" cy="88779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8F253FC-CD4D-40D2-86CB-162A96241891}"/>
              </a:ext>
            </a:extLst>
          </p:cNvPr>
          <p:cNvSpPr/>
          <p:nvPr/>
        </p:nvSpPr>
        <p:spPr>
          <a:xfrm>
            <a:off x="1354330" y="5329786"/>
            <a:ext cx="696686" cy="186545"/>
          </a:xfrm>
          <a:prstGeom prst="rect">
            <a:avLst/>
          </a:prstGeom>
          <a:solidFill>
            <a:srgbClr val="FCC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Netral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0CD605-FDCD-4EE4-A1FA-3A532A2D026B}"/>
              </a:ext>
            </a:extLst>
          </p:cNvPr>
          <p:cNvSpPr txBox="1"/>
          <p:nvPr/>
        </p:nvSpPr>
        <p:spPr>
          <a:xfrm>
            <a:off x="1269705" y="5553473"/>
            <a:ext cx="853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CC4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174</a:t>
            </a:r>
            <a:endParaRPr lang="en-US" sz="1400" b="1" dirty="0">
              <a:solidFill>
                <a:srgbClr val="FCC41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FCC4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endParaRPr lang="en-US" sz="1400" b="1" dirty="0">
              <a:solidFill>
                <a:srgbClr val="FCC419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4BCDAB-65D5-45AF-ACFA-EAADE5A6A82D}"/>
              </a:ext>
            </a:extLst>
          </p:cNvPr>
          <p:cNvCxnSpPr>
            <a:cxnSpLocks/>
          </p:cNvCxnSpPr>
          <p:nvPr/>
        </p:nvCxnSpPr>
        <p:spPr>
          <a:xfrm>
            <a:off x="521726" y="5233330"/>
            <a:ext cx="1501090" cy="8877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9DE77-051B-4414-9254-7EACA989C491}"/>
              </a:ext>
            </a:extLst>
          </p:cNvPr>
          <p:cNvCxnSpPr>
            <a:cxnSpLocks/>
          </p:cNvCxnSpPr>
          <p:nvPr/>
        </p:nvCxnSpPr>
        <p:spPr>
          <a:xfrm flipH="1">
            <a:off x="538480" y="5199400"/>
            <a:ext cx="1495933" cy="93214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22">
            <a:extLst>
              <a:ext uri="{FF2B5EF4-FFF2-40B4-BE49-F238E27FC236}">
                <a16:creationId xmlns:a16="http://schemas.microsoft.com/office/drawing/2014/main" id="{F63DC514-5216-40A5-BFFE-9D2BF0FD8EFD}"/>
              </a:ext>
            </a:extLst>
          </p:cNvPr>
          <p:cNvSpPr/>
          <p:nvPr/>
        </p:nvSpPr>
        <p:spPr>
          <a:xfrm>
            <a:off x="2265787" y="5453354"/>
            <a:ext cx="3340686" cy="662929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kata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peubah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lebih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beragam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cenderung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memiliki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kata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penciri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3" name="Rounded Rectangle 22">
            <a:extLst>
              <a:ext uri="{FF2B5EF4-FFF2-40B4-BE49-F238E27FC236}">
                <a16:creationId xmlns:a16="http://schemas.microsoft.com/office/drawing/2014/main" id="{08A356F1-CE8E-416A-8644-2C0DBFA50823}"/>
              </a:ext>
            </a:extLst>
          </p:cNvPr>
          <p:cNvSpPr/>
          <p:nvPr/>
        </p:nvSpPr>
        <p:spPr>
          <a:xfrm>
            <a:off x="3197098" y="5241776"/>
            <a:ext cx="1478751" cy="331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Santoso </a:t>
            </a:r>
            <a:r>
              <a:rPr lang="en-US" sz="1000" i="1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et al. 2017</a:t>
            </a:r>
            <a:endParaRPr lang="en-US" sz="10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69A285-6016-4FD6-A5B7-DB6798D7CD60}"/>
              </a:ext>
            </a:extLst>
          </p:cNvPr>
          <p:cNvSpPr txBox="1"/>
          <p:nvPr/>
        </p:nvSpPr>
        <p:spPr>
          <a:xfrm>
            <a:off x="6280083" y="2080051"/>
            <a:ext cx="46474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u="sng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200" b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200" b="1" i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Lexicon-based </a:t>
            </a:r>
            <a:r>
              <a:rPr lang="en-US" sz="1200" b="1" u="sng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1200" b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u="sng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1200" b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u="sng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netral</a:t>
            </a:r>
            <a:endParaRPr lang="en-US" sz="1200" b="1" i="1" u="sng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EEFFD8A-9BFE-4A2A-918E-09979B7ADE98}"/>
              </a:ext>
            </a:extLst>
          </p:cNvPr>
          <p:cNvSpPr/>
          <p:nvPr/>
        </p:nvSpPr>
        <p:spPr>
          <a:xfrm rot="10800000">
            <a:off x="8746824" y="3063242"/>
            <a:ext cx="109688" cy="27064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76212776-E241-4F2E-8F2B-D98D8073598B}"/>
              </a:ext>
            </a:extLst>
          </p:cNvPr>
          <p:cNvSpPr/>
          <p:nvPr/>
        </p:nvSpPr>
        <p:spPr>
          <a:xfrm rot="10800000">
            <a:off x="9754944" y="3063242"/>
            <a:ext cx="109688" cy="27064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6922F807-4C6C-4D0C-9942-33069142885F}"/>
              </a:ext>
            </a:extLst>
          </p:cNvPr>
          <p:cNvSpPr/>
          <p:nvPr/>
        </p:nvSpPr>
        <p:spPr>
          <a:xfrm rot="10800000">
            <a:off x="10737937" y="3063242"/>
            <a:ext cx="109688" cy="27064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8BFA09-7B9F-48DB-A919-D43C78C67060}"/>
              </a:ext>
            </a:extLst>
          </p:cNvPr>
          <p:cNvSpPr txBox="1"/>
          <p:nvPr/>
        </p:nvSpPr>
        <p:spPr>
          <a:xfrm>
            <a:off x="10283350" y="4558758"/>
            <a:ext cx="1908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  <a:p>
            <a:r>
              <a:rPr lang="en-US" sz="1400" b="1" i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55EE059-A03A-4718-9668-5D88200BCB36}"/>
              </a:ext>
            </a:extLst>
          </p:cNvPr>
          <p:cNvSpPr/>
          <p:nvPr/>
        </p:nvSpPr>
        <p:spPr>
          <a:xfrm rot="5400000">
            <a:off x="9901231" y="4621177"/>
            <a:ext cx="201252" cy="406301"/>
          </a:xfrm>
          <a:prstGeom prst="downArrow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6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/>
      <p:bldP spid="25" grpId="0" animBg="1"/>
      <p:bldP spid="46" grpId="0" animBg="1"/>
      <p:bldP spid="47" grpId="0"/>
      <p:bldP spid="52" grpId="0" animBg="1"/>
      <p:bldP spid="53" grpId="0" animBg="1"/>
      <p:bldP spid="54" grpId="0"/>
      <p:bldP spid="16" grpId="0" animBg="1"/>
      <p:bldP spid="55" grpId="0" animBg="1"/>
      <p:bldP spid="56" grpId="0" animBg="1"/>
      <p:bldP spid="57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2" cy="5444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1326833" y="2904490"/>
            <a:ext cx="434403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Pokok Bahasan</a:t>
            </a:r>
          </a:p>
        </p:txBody>
      </p:sp>
      <p:pic>
        <p:nvPicPr>
          <p:cNvPr id="13" name="Picture 12" descr="—Pngtree—mobile phone png smartphone camera_6067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35" y="189865"/>
            <a:ext cx="7081520" cy="6478905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6957378" y="1353516"/>
            <a:ext cx="2199641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  <a:p>
            <a:pPr algn="l"/>
            <a:r>
              <a:rPr lang="en-US" sz="2400" b="1" dirty="0" err="1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Simpulan</a:t>
            </a:r>
            <a:r>
              <a:rPr lang="en-US" sz="2400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dan</a:t>
            </a:r>
          </a:p>
          <a:p>
            <a:pPr algn="l"/>
            <a:r>
              <a:rPr lang="en-US" sz="2400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Saran</a:t>
            </a:r>
          </a:p>
        </p:txBody>
      </p:sp>
      <p:sp>
        <p:nvSpPr>
          <p:cNvPr id="15" name="Rectangles 14"/>
          <p:cNvSpPr/>
          <p:nvPr/>
        </p:nvSpPr>
        <p:spPr>
          <a:xfrm>
            <a:off x="6955790" y="2786711"/>
            <a:ext cx="25495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  <a:p>
            <a:pPr algn="l"/>
            <a:r>
              <a:rPr lang="en-US" sz="2400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Daftar Pustaka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6947218" y="2300936"/>
            <a:ext cx="24180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--------------------------------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295216-287A-43CB-8159-AF0E3664EE03}"/>
              </a:ext>
            </a:extLst>
          </p:cNvPr>
          <p:cNvGrpSpPr/>
          <p:nvPr/>
        </p:nvGrpSpPr>
        <p:grpSpPr>
          <a:xfrm>
            <a:off x="6960589" y="1206299"/>
            <a:ext cx="2558097" cy="4591243"/>
            <a:chOff x="9563735" y="1205229"/>
            <a:chExt cx="2558097" cy="459124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DE8D80-4849-49BE-844F-07CC6CD988B5}"/>
                </a:ext>
              </a:extLst>
            </p:cNvPr>
            <p:cNvSpPr/>
            <p:nvPr/>
          </p:nvSpPr>
          <p:spPr>
            <a:xfrm>
              <a:off x="9599295" y="1205229"/>
              <a:ext cx="2418080" cy="4550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DA78AE5-28F1-4E93-A339-CE45BAF0FA52}"/>
                </a:ext>
              </a:extLst>
            </p:cNvPr>
            <p:cNvGrpSpPr/>
            <p:nvPr/>
          </p:nvGrpSpPr>
          <p:grpSpPr>
            <a:xfrm>
              <a:off x="9563735" y="1353516"/>
              <a:ext cx="2558097" cy="4442956"/>
              <a:chOff x="9563735" y="1353516"/>
              <a:chExt cx="2558097" cy="4442956"/>
            </a:xfrm>
          </p:grpSpPr>
          <p:sp>
            <p:nvSpPr>
              <p:cNvPr id="17" name="Rectangles 13">
                <a:extLst>
                  <a:ext uri="{FF2B5EF4-FFF2-40B4-BE49-F238E27FC236}">
                    <a16:creationId xmlns:a16="http://schemas.microsoft.com/office/drawing/2014/main" id="{9083C434-1090-4102-9931-36C08AF3C918}"/>
                  </a:ext>
                </a:extLst>
              </p:cNvPr>
              <p:cNvSpPr/>
              <p:nvPr/>
            </p:nvSpPr>
            <p:spPr>
              <a:xfrm>
                <a:off x="9599295" y="1353516"/>
                <a:ext cx="2095500" cy="829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  <a:p>
                <a:pPr algn="l"/>
                <a:r>
                  <a:rPr lang="en-US" sz="2400" b="1" dirty="0" err="1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Pendahuluan</a:t>
                </a:r>
                <a:endParaRPr lang="en-US" sz="2400" b="1" dirty="0">
                  <a:solidFill>
                    <a:srgbClr val="02168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s 14">
                <a:extLst>
                  <a:ext uri="{FF2B5EF4-FFF2-40B4-BE49-F238E27FC236}">
                    <a16:creationId xmlns:a16="http://schemas.microsoft.com/office/drawing/2014/main" id="{E020D49C-B503-40AA-A545-B79C809F622D}"/>
                  </a:ext>
                </a:extLst>
              </p:cNvPr>
              <p:cNvSpPr/>
              <p:nvPr/>
            </p:nvSpPr>
            <p:spPr>
              <a:xfrm>
                <a:off x="9572307" y="2786711"/>
                <a:ext cx="2549525" cy="119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  <a:p>
                <a:pPr algn="l"/>
                <a:r>
                  <a:rPr lang="en-US" sz="2400" b="1" dirty="0" err="1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Metodologi</a:t>
                </a:r>
                <a:r>
                  <a:rPr lang="en-US" sz="2400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Penelitian</a:t>
                </a:r>
                <a:endParaRPr lang="en-US" sz="2400" b="1" dirty="0">
                  <a:solidFill>
                    <a:srgbClr val="02168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s 19">
                <a:extLst>
                  <a:ext uri="{FF2B5EF4-FFF2-40B4-BE49-F238E27FC236}">
                    <a16:creationId xmlns:a16="http://schemas.microsoft.com/office/drawing/2014/main" id="{67C39A7E-B49F-4053-BDD2-F7D67795B931}"/>
                  </a:ext>
                </a:extLst>
              </p:cNvPr>
              <p:cNvSpPr/>
              <p:nvPr/>
            </p:nvSpPr>
            <p:spPr>
              <a:xfrm>
                <a:off x="9563735" y="4103066"/>
                <a:ext cx="2418080" cy="36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b="1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--------------------------------</a:t>
                </a:r>
              </a:p>
            </p:txBody>
          </p:sp>
          <p:sp>
            <p:nvSpPr>
              <p:cNvPr id="22" name="Rectangles 20">
                <a:extLst>
                  <a:ext uri="{FF2B5EF4-FFF2-40B4-BE49-F238E27FC236}">
                    <a16:creationId xmlns:a16="http://schemas.microsoft.com/office/drawing/2014/main" id="{274E4C08-DB11-477A-917B-8A512416BBCB}"/>
                  </a:ext>
                </a:extLst>
              </p:cNvPr>
              <p:cNvSpPr/>
              <p:nvPr/>
            </p:nvSpPr>
            <p:spPr>
              <a:xfrm>
                <a:off x="9563735" y="2300936"/>
                <a:ext cx="2418080" cy="36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--------------------------------</a:t>
                </a:r>
              </a:p>
            </p:txBody>
          </p:sp>
          <p:sp>
            <p:nvSpPr>
              <p:cNvPr id="23" name="Rectangles 15">
                <a:extLst>
                  <a:ext uri="{FF2B5EF4-FFF2-40B4-BE49-F238E27FC236}">
                    <a16:creationId xmlns:a16="http://schemas.microsoft.com/office/drawing/2014/main" id="{125E99B1-F3AE-4420-92E3-8C6F2F053405}"/>
                  </a:ext>
                </a:extLst>
              </p:cNvPr>
              <p:cNvSpPr/>
              <p:nvPr/>
            </p:nvSpPr>
            <p:spPr>
              <a:xfrm>
                <a:off x="9563735" y="4596143"/>
                <a:ext cx="2084225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  <a:p>
                <a:pPr algn="l"/>
                <a:r>
                  <a:rPr lang="en-US" sz="2400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Hasil dan</a:t>
                </a:r>
              </a:p>
              <a:p>
                <a:pPr algn="l"/>
                <a:r>
                  <a:rPr lang="en-US" sz="2400" b="1" dirty="0" err="1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Pembahasan</a:t>
                </a:r>
                <a:endParaRPr lang="en-US" sz="2400" b="1" dirty="0">
                  <a:solidFill>
                    <a:srgbClr val="02168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5528" b="14830"/>
          <a:stretch>
            <a:fillRect/>
          </a:stretch>
        </p:blipFill>
        <p:spPr>
          <a:xfrm>
            <a:off x="6837726" y="1206299"/>
            <a:ext cx="2637064" cy="455040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5894138">
            <a:off x="10950611" y="5297562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gradFill flip="none" rotWithShape="1">
            <a:gsLst>
              <a:gs pos="0">
                <a:srgbClr val="0073D0">
                  <a:shade val="30000"/>
                  <a:satMod val="115000"/>
                </a:srgbClr>
              </a:gs>
              <a:gs pos="50000">
                <a:srgbClr val="0073D0">
                  <a:shade val="67500"/>
                  <a:satMod val="115000"/>
                </a:srgbClr>
              </a:gs>
              <a:gs pos="100000">
                <a:srgbClr val="0073D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&amp;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C77B3D8-5719-4F91-B299-530BC75D2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421881"/>
              </p:ext>
            </p:extLst>
          </p:nvPr>
        </p:nvGraphicFramePr>
        <p:xfrm>
          <a:off x="2870478" y="1931234"/>
          <a:ext cx="8474994" cy="4351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9374">
                  <a:extLst>
                    <a:ext uri="{9D8B030D-6E8A-4147-A177-3AD203B41FA5}">
                      <a16:colId xmlns:a16="http://schemas.microsoft.com/office/drawing/2014/main" val="1533259559"/>
                    </a:ext>
                  </a:extLst>
                </a:gridCol>
                <a:gridCol w="3787927">
                  <a:extLst>
                    <a:ext uri="{9D8B030D-6E8A-4147-A177-3AD203B41FA5}">
                      <a16:colId xmlns:a16="http://schemas.microsoft.com/office/drawing/2014/main" val="3206731811"/>
                    </a:ext>
                  </a:extLst>
                </a:gridCol>
                <a:gridCol w="1433015">
                  <a:extLst>
                    <a:ext uri="{9D8B030D-6E8A-4147-A177-3AD203B41FA5}">
                      <a16:colId xmlns:a16="http://schemas.microsoft.com/office/drawing/2014/main" val="2429300888"/>
                    </a:ext>
                  </a:extLst>
                </a:gridCol>
                <a:gridCol w="887105">
                  <a:extLst>
                    <a:ext uri="{9D8B030D-6E8A-4147-A177-3AD203B41FA5}">
                      <a16:colId xmlns:a16="http://schemas.microsoft.com/office/drawing/2014/main" val="3614295903"/>
                    </a:ext>
                  </a:extLst>
                </a:gridCol>
                <a:gridCol w="874376">
                  <a:extLst>
                    <a:ext uri="{9D8B030D-6E8A-4147-A177-3AD203B41FA5}">
                      <a16:colId xmlns:a16="http://schemas.microsoft.com/office/drawing/2014/main" val="3693876738"/>
                    </a:ext>
                  </a:extLst>
                </a:gridCol>
                <a:gridCol w="1013197">
                  <a:extLst>
                    <a:ext uri="{9D8B030D-6E8A-4147-A177-3AD203B41FA5}">
                      <a16:colId xmlns:a16="http://schemas.microsoft.com/office/drawing/2014/main" val="2434250446"/>
                    </a:ext>
                  </a:extLst>
                </a:gridCol>
              </a:tblGrid>
              <a:tr h="42643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Daftar kata</a:t>
                      </a:r>
                    </a:p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sebelum : sesudah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Akurasi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avg</a:t>
                      </a:r>
                    </a:p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</a:p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Netral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881256466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tanpa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4308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1762507759"/>
                  </a:ext>
                </a:extLst>
              </a:tr>
              <a:tr h="42643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hanya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tokenisasi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casefolding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3566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494576700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tokenisasi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3230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494458415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normalisasi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2763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1187621541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normalisasi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modifikasi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2631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1282424918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stopword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sastrawi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2664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541004589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stopword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nltk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2425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018603103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stopword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gabungan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2417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2950586548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stopword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modifikasi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2519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879982340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semua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1990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699812345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semua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kamus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modifikasi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1912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85385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kamus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Sentistrenghtid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1990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2467595367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kamus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kamus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modifikasi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1912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141821857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631AE4B4-1220-40DC-8134-760C25BB6B8F}"/>
              </a:ext>
            </a:extLst>
          </p:cNvPr>
          <p:cNvSpPr txBox="1"/>
          <p:nvPr/>
        </p:nvSpPr>
        <p:spPr>
          <a:xfrm>
            <a:off x="286602" y="3663678"/>
            <a:ext cx="2479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 err="1">
                <a:effectLst/>
                <a:latin typeface="Arial" panose="020B0604020202020204" pitchFamily="34" charset="0"/>
              </a:rPr>
              <a:t>Evaluasi</a:t>
            </a:r>
            <a:r>
              <a:rPr lang="en-US" sz="1200" i="0" dirty="0">
                <a:effectLst/>
                <a:latin typeface="Arial" panose="020B0604020202020204" pitchFamily="34" charset="0"/>
              </a:rPr>
              <a:t> model </a:t>
            </a:r>
            <a:r>
              <a:rPr lang="en-US" sz="1200" i="1" dirty="0">
                <a:latin typeface="Arial" panose="020B0604020202020204" pitchFamily="34" charset="0"/>
              </a:rPr>
              <a:t>lexicon</a:t>
            </a:r>
          </a:p>
          <a:p>
            <a:r>
              <a:rPr lang="en-US" sz="12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200" dirty="0">
                <a:latin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</a:rPr>
              <a:t>beragam</a:t>
            </a:r>
            <a:r>
              <a:rPr lang="en-US" sz="1200" dirty="0">
                <a:latin typeface="Arial" panose="020B0604020202020204" pitchFamily="34" charset="0"/>
              </a:rPr>
              <a:t> </a:t>
            </a:r>
            <a:r>
              <a:rPr lang="en-US" sz="1200" i="1" dirty="0" err="1">
                <a:latin typeface="Arial" panose="020B0604020202020204" pitchFamily="34" charset="0"/>
              </a:rPr>
              <a:t>praproses</a:t>
            </a:r>
            <a:r>
              <a:rPr lang="en-US" sz="1200" i="1" dirty="0">
                <a:latin typeface="Arial" panose="020B0604020202020204" pitchFamily="34" charset="0"/>
              </a:rPr>
              <a:t> :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70660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3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2566" y="352179"/>
            <a:ext cx="4552410" cy="4552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237605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Pembobotan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kata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483577" y="1487675"/>
            <a:ext cx="6953408" cy="949106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defTabSz="1097280">
              <a:spcBef>
                <a:spcPts val="150"/>
              </a:spcBef>
              <a:spcAft>
                <a:spcPts val="15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  <a:ea typeface="Arial MT"/>
              </a:rPr>
              <a:t>Term Frequency-Inverse Document Frequency</a:t>
            </a:r>
            <a:r>
              <a:rPr lang="en-US" sz="1600" b="1" dirty="0">
                <a:effectLst/>
                <a:latin typeface="Arial" panose="020B0604020202020204" pitchFamily="34" charset="0"/>
                <a:ea typeface="Arial MT"/>
              </a:rPr>
              <a:t> (TF-IDF)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adalah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algoritma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untuk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mengetahui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nilai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bobot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pada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setiap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kata (</a:t>
            </a:r>
            <a:r>
              <a:rPr lang="en-US" sz="1600" i="1" dirty="0">
                <a:effectLst/>
                <a:latin typeface="Arial" panose="020B0604020202020204" pitchFamily="34" charset="0"/>
                <a:ea typeface="Arial MT"/>
              </a:rPr>
              <a:t>term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).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b="1" dirty="0">
                <a:effectLst/>
                <a:latin typeface="Arial" panose="020B0604020202020204" pitchFamily="34" charset="0"/>
                <a:ea typeface="Arial MT"/>
              </a:rPr>
              <a:t>TF-IDF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mentranformasi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data text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menjadi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data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numerik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6"/>
              <p:cNvSpPr/>
              <p:nvPr/>
            </p:nvSpPr>
            <p:spPr>
              <a:xfrm>
                <a:off x="498091" y="2864938"/>
                <a:ext cx="5320494" cy="94910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𝐼𝐷𝐹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Arial MT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91" y="2864938"/>
                <a:ext cx="5320494" cy="94910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376238" y="4144243"/>
                <a:ext cx="7060747" cy="2007825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:r>
                  <a:rPr lang="en-US" sz="1600" dirty="0">
                    <a:effectLst/>
                    <a:latin typeface="Arial" panose="020B0604020202020204" pitchFamily="34" charset="0"/>
                  </a:rPr>
                  <a:t>Ke</a:t>
                </a:r>
                <a:r>
                  <a:rPr lang="en-US" sz="1600" dirty="0" err="1">
                    <a:latin typeface="Arial" panose="020B0604020202020204" pitchFamily="34" charset="0"/>
                  </a:rPr>
                  <a:t>terangan</a:t>
                </a:r>
                <a:r>
                  <a:rPr lang="en-US" sz="1600" dirty="0">
                    <a:latin typeface="Arial" panose="020B0604020202020204" pitchFamily="34" charset="0"/>
                  </a:rPr>
                  <a:t>;</a:t>
                </a: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𝑇𝐹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rial MT"/>
                  </a:rPr>
                  <a:t>	: </a:t>
                </a:r>
                <a:r>
                  <a:rPr lang="en-US" sz="1600" dirty="0" err="1">
                    <a:effectLst/>
                    <a:latin typeface="Arial MT"/>
                  </a:rPr>
                  <a:t>frekuensi</a:t>
                </a:r>
                <a:r>
                  <a:rPr lang="en-US" sz="1600" dirty="0">
                    <a:effectLst/>
                    <a:latin typeface="Arial MT"/>
                  </a:rPr>
                  <a:t> kata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effectLst/>
                    <a:latin typeface="Arial MT"/>
                  </a:rPr>
                  <a:t> pada </a:t>
                </a:r>
                <a:r>
                  <a:rPr lang="en-US" sz="1600" dirty="0" err="1">
                    <a:effectLst/>
                    <a:latin typeface="Arial MT"/>
                  </a:rPr>
                  <a:t>ulasan</a:t>
                </a:r>
                <a:r>
                  <a:rPr lang="en-US" sz="1600" dirty="0">
                    <a:effectLst/>
                    <a:latin typeface="Arial M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600" dirty="0">
                  <a:effectLst/>
                  <a:latin typeface="Arial MT"/>
                </a:endParaRP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𝑇𝐹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 b="0" dirty="0">
                    <a:effectLst/>
                    <a:latin typeface="Arial MT"/>
                  </a:rPr>
                  <a:t>	: total kata pada </a:t>
                </a:r>
                <a:r>
                  <a:rPr lang="en-US" sz="1600" b="0" dirty="0" err="1">
                    <a:effectLst/>
                    <a:latin typeface="Arial MT"/>
                  </a:rPr>
                  <a:t>ulasan</a:t>
                </a:r>
                <a:r>
                  <a:rPr lang="en-US" sz="1600" b="0" dirty="0">
                    <a:effectLst/>
                    <a:latin typeface="Arial M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600" b="0" i="1" dirty="0">
                  <a:effectLst/>
                  <a:latin typeface="Arial MT"/>
                </a:endParaRP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b="0" dirty="0">
                    <a:effectLst/>
                    <a:latin typeface="Arial MT"/>
                  </a:rPr>
                  <a:t>	: total </a:t>
                </a:r>
                <a:r>
                  <a:rPr lang="en-US" sz="1600" b="0" dirty="0" err="1">
                    <a:effectLst/>
                    <a:latin typeface="Arial MT"/>
                  </a:rPr>
                  <a:t>ulasan</a:t>
                </a:r>
                <a:endParaRPr lang="en-US" sz="1600" b="0" dirty="0">
                  <a:effectLst/>
                  <a:latin typeface="Arial MT"/>
                </a:endParaRP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rial MT"/>
                  </a:rPr>
                  <a:t>	: total </a:t>
                </a:r>
                <a:r>
                  <a:rPr lang="en-US" sz="1600" dirty="0" err="1">
                    <a:effectLst/>
                    <a:latin typeface="Arial MT"/>
                  </a:rPr>
                  <a:t>ulasan</a:t>
                </a:r>
                <a:r>
                  <a:rPr lang="en-US" sz="1600" dirty="0">
                    <a:effectLst/>
                    <a:latin typeface="Arial MT"/>
                  </a:rPr>
                  <a:t> </a:t>
                </a:r>
                <a:r>
                  <a:rPr lang="en-US" sz="1600" dirty="0" err="1">
                    <a:effectLst/>
                    <a:latin typeface="Arial MT"/>
                  </a:rPr>
                  <a:t>berisi</a:t>
                </a:r>
                <a:r>
                  <a:rPr lang="en-US" sz="1600" dirty="0">
                    <a:effectLst/>
                    <a:latin typeface="Arial MT"/>
                  </a:rPr>
                  <a:t> kata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>
                  <a:effectLst/>
                  <a:latin typeface="Arial MT"/>
                </a:endParaRP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effectLst/>
                    <a:latin typeface="Arial MT"/>
                  </a:rPr>
                  <a:t>	: term </a:t>
                </a:r>
                <a:r>
                  <a:rPr lang="en-US" sz="1600" dirty="0" err="1">
                    <a:effectLst/>
                    <a:latin typeface="Arial MT"/>
                  </a:rPr>
                  <a:t>atau</a:t>
                </a:r>
                <a:r>
                  <a:rPr lang="en-US" sz="1600" dirty="0">
                    <a:effectLst/>
                    <a:latin typeface="Arial MT"/>
                  </a:rPr>
                  <a:t> kata</a:t>
                </a: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effectLst/>
                    <a:latin typeface="Arial MT"/>
                  </a:rPr>
                  <a:t>	: </a:t>
                </a:r>
                <a:r>
                  <a:rPr lang="en-US" sz="1600" dirty="0" err="1">
                    <a:effectLst/>
                    <a:latin typeface="Arial MT"/>
                  </a:rPr>
                  <a:t>dokumen</a:t>
                </a:r>
                <a:r>
                  <a:rPr lang="en-US" sz="1600" dirty="0">
                    <a:effectLst/>
                    <a:latin typeface="Arial MT"/>
                  </a:rPr>
                  <a:t> </a:t>
                </a:r>
                <a:r>
                  <a:rPr lang="en-US" sz="1600" dirty="0" err="1">
                    <a:effectLst/>
                    <a:latin typeface="Arial MT"/>
                  </a:rPr>
                  <a:t>atau</a:t>
                </a:r>
                <a:r>
                  <a:rPr lang="en-US" sz="1600" dirty="0">
                    <a:effectLst/>
                    <a:latin typeface="Arial MT"/>
                  </a:rPr>
                  <a:t> </a:t>
                </a:r>
                <a:r>
                  <a:rPr lang="en-US" sz="1600" dirty="0" err="1">
                    <a:effectLst/>
                    <a:latin typeface="Arial MT"/>
                  </a:rPr>
                  <a:t>ulasan</a:t>
                </a:r>
                <a:endParaRPr lang="en-US" sz="1600" dirty="0">
                  <a:effectLst/>
                  <a:latin typeface="Arial MT"/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8" y="4144243"/>
                <a:ext cx="7060747" cy="2007825"/>
              </a:xfrm>
              <a:prstGeom prst="roundRect">
                <a:avLst/>
              </a:prstGeom>
              <a:blipFill>
                <a:blip r:embed="rId5"/>
                <a:stretch>
                  <a:fillRect t="-3647" b="-668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4999703" y="2251329"/>
            <a:ext cx="2437282" cy="355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</a:rPr>
              <a:t>(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Romadhoni</a:t>
            </a:r>
            <a:r>
              <a:rPr lang="en-US" sz="1400" dirty="0">
                <a:effectLst/>
                <a:latin typeface="Arial" panose="020B0604020202020204" pitchFamily="34" charset="0"/>
              </a:rPr>
              <a:t> dan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Holle</a:t>
            </a:r>
            <a:r>
              <a:rPr lang="en-US" sz="1400" dirty="0">
                <a:effectLst/>
                <a:latin typeface="Arial" panose="020B0604020202020204" pitchFamily="34" charset="0"/>
              </a:rPr>
              <a:t> 2022)</a:t>
            </a:r>
          </a:p>
        </p:txBody>
      </p:sp>
      <p:graphicFrame>
        <p:nvGraphicFramePr>
          <p:cNvPr id="21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599845"/>
              </p:ext>
            </p:extLst>
          </p:nvPr>
        </p:nvGraphicFramePr>
        <p:xfrm>
          <a:off x="5818585" y="4711426"/>
          <a:ext cx="5811269" cy="13941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45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0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85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Ulasan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</a:t>
                      </a:r>
                      <a:r>
                        <a:rPr lang="en-US" sz="1600" dirty="0"/>
                        <a:t>-d</a:t>
                      </a:r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Term (t)</a:t>
                      </a:r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Sentimen</a:t>
                      </a:r>
                      <a:endParaRPr lang="en-US" sz="1600" dirty="0"/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5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bagus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habis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Rusak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85941" marR="85941" marT="42971" marB="429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0,282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Positif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85941" marR="85941" marT="42971" marB="429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0,125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0,125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negatif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Rounded Rectangle 16"/>
          <p:cNvSpPr/>
          <p:nvPr/>
        </p:nvSpPr>
        <p:spPr>
          <a:xfrm>
            <a:off x="7095221" y="4198960"/>
            <a:ext cx="3257996" cy="53026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Ilustrasi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pembobotan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TF-IDF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  <p:bldP spid="23" grpId="0" animBg="1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6"/>
              <p:cNvSpPr/>
              <p:nvPr/>
            </p:nvSpPr>
            <p:spPr>
              <a:xfrm>
                <a:off x="6215063" y="2870639"/>
                <a:ext cx="6235700" cy="3348314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:r>
                  <a:rPr lang="en-US" sz="1400" dirty="0">
                    <a:effectLst/>
                    <a:latin typeface="Arial" panose="020B0604020202020204" pitchFamily="34" charset="0"/>
                  </a:rPr>
                  <a:t>Ke</a:t>
                </a:r>
                <a:r>
                  <a:rPr lang="en-US" sz="1400" dirty="0" err="1">
                    <a:latin typeface="Arial" panose="020B0604020202020204" pitchFamily="34" charset="0"/>
                  </a:rPr>
                  <a:t>terangan</a:t>
                </a:r>
                <a:r>
                  <a:rPr lang="en-US" sz="1400" dirty="0">
                    <a:latin typeface="Arial" panose="020B0604020202020204" pitchFamily="34" charset="0"/>
                  </a:rPr>
                  <a:t>;</a:t>
                </a: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1400" dirty="0">
                    <a:effectLst/>
                    <a:latin typeface="Arial MT"/>
                  </a:rPr>
                  <a:t> 	  : </a:t>
                </a:r>
                <a:r>
                  <a:rPr lang="en-US" sz="1400" i="1" dirty="0">
                    <a:effectLst/>
                    <a:latin typeface="Arial MT"/>
                  </a:rPr>
                  <a:t>Information Gain </a:t>
                </a:r>
                <a:r>
                  <a:rPr lang="en-US" sz="1400" dirty="0" err="1">
                    <a:effectLst/>
                    <a:latin typeface="Arial MT"/>
                  </a:rPr>
                  <a:t>untuk</a:t>
                </a:r>
                <a:r>
                  <a:rPr lang="en-US" sz="1400" dirty="0">
                    <a:effectLst/>
                    <a:latin typeface="Arial MT"/>
                  </a:rPr>
                  <a:t> </a:t>
                </a:r>
                <a:r>
                  <a:rPr lang="en-US" sz="1400" dirty="0" err="1">
                    <a:effectLst/>
                    <a:latin typeface="Arial MT"/>
                  </a:rPr>
                  <a:t>peubah</a:t>
                </a:r>
                <a:r>
                  <a:rPr lang="en-US" sz="1400" dirty="0">
                    <a:effectLst/>
                    <a:latin typeface="Arial M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i="1" dirty="0">
                  <a:latin typeface="Arial" panose="020B0604020202020204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400" b="0" dirty="0">
                    <a:effectLst/>
                    <a:latin typeface="Arial MT"/>
                  </a:rPr>
                  <a:t> : </a:t>
                </a:r>
                <a:r>
                  <a:rPr lang="en-US" sz="1400" dirty="0">
                    <a:latin typeface="Arial" panose="020B0604020202020204" pitchFamily="34" charset="0"/>
                  </a:rPr>
                  <a:t>Nilai </a:t>
                </a:r>
                <a:r>
                  <a:rPr lang="en-US" sz="1400" i="1" dirty="0">
                    <a:latin typeface="Arial" panose="020B0604020202020204" pitchFamily="34" charset="0"/>
                  </a:rPr>
                  <a:t>entropy </a:t>
                </a:r>
                <a:r>
                  <a:rPr lang="en-US" sz="1400" dirty="0" err="1">
                    <a:latin typeface="Arial" panose="020B0604020202020204" pitchFamily="34" charset="0"/>
                  </a:rPr>
                  <a:t>keseluruhan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b="0" dirty="0">
                    <a:effectLst/>
                    <a:latin typeface="Arial MT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Rasio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</a:t>
                </a:r>
                <a:r>
                  <a:rPr lang="en-US" sz="1400" dirty="0">
                    <a:latin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Arial MT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sentiment ke-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seluruh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endParaRPr lang="en-US" sz="1400" i="1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i="1" dirty="0">
                    <a:latin typeface="Arial" panose="020B0604020202020204" pitchFamily="34" charset="0"/>
                  </a:rPr>
                  <a:t>	  : </a:t>
                </a:r>
                <a:r>
                  <a:rPr lang="en-US" sz="1400" dirty="0">
                    <a:latin typeface="Arial" panose="020B0604020202020204" pitchFamily="34" charset="0"/>
                  </a:rPr>
                  <a:t>Kata (</a:t>
                </a:r>
                <a:r>
                  <a:rPr lang="en-US" sz="1400" i="1" dirty="0">
                    <a:latin typeface="Arial" panose="020B0604020202020204" pitchFamily="34" charset="0"/>
                  </a:rPr>
                  <a:t>term</a:t>
                </a:r>
                <a:r>
                  <a:rPr lang="en-US" sz="1400" dirty="0">
                    <a:latin typeface="Arial" panose="020B0604020202020204" pitchFamily="34" charset="0"/>
                  </a:rPr>
                  <a:t>)</a:t>
                </a:r>
                <a:endParaRPr lang="en-US" sz="1400" i="1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Kemungkinan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nilai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peubah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untuk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nilai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: Nilai </a:t>
                </a:r>
                <a:r>
                  <a:rPr lang="en-US" sz="1400" i="1" dirty="0">
                    <a:latin typeface="Arial" panose="020B0604020202020204" pitchFamily="34" charset="0"/>
                  </a:rPr>
                  <a:t>entropy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setelah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dipartisi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berdasarkan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peubah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063" y="2870639"/>
                <a:ext cx="6235700" cy="334831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787B0D3-E628-40BE-BC77-AA5AB649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64962" y="2802809"/>
            <a:ext cx="1886371" cy="1886371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442789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peubah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6"/>
              <p:cNvSpPr/>
              <p:nvPr/>
            </p:nvSpPr>
            <p:spPr>
              <a:xfrm>
                <a:off x="482815" y="4598724"/>
                <a:ext cx="3504821" cy="83409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5" y="4598724"/>
                <a:ext cx="3504821" cy="83409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6"/>
              <p:cNvSpPr/>
              <p:nvPr/>
            </p:nvSpPr>
            <p:spPr>
              <a:xfrm>
                <a:off x="4342570" y="4638712"/>
                <a:ext cx="1199061" cy="83409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570" y="4638712"/>
                <a:ext cx="1199061" cy="83409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6"/>
              <p:cNvSpPr/>
              <p:nvPr/>
            </p:nvSpPr>
            <p:spPr>
              <a:xfrm>
                <a:off x="461548" y="3386490"/>
                <a:ext cx="5009061" cy="83409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48" y="3386490"/>
                <a:ext cx="5009061" cy="83409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6"/>
          <p:cNvSpPr/>
          <p:nvPr/>
        </p:nvSpPr>
        <p:spPr>
          <a:xfrm>
            <a:off x="447260" y="1690068"/>
            <a:ext cx="5151104" cy="965198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Information gain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mendeteksi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setiap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peubah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terhadap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relevansi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pada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suatu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kelas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melihat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maksimal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dari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entropy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21" name="Rounded Rectangle 22"/>
          <p:cNvSpPr/>
          <p:nvPr/>
        </p:nvSpPr>
        <p:spPr>
          <a:xfrm>
            <a:off x="3305953" y="2429584"/>
            <a:ext cx="21867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" panose="020B0604020202020204" pitchFamily="34" charset="0"/>
              </a:rPr>
              <a:t>(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Shaltout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et al. </a:t>
            </a:r>
            <a:r>
              <a:rPr lang="en-US" sz="1600" dirty="0">
                <a:effectLst/>
                <a:latin typeface="Arial" panose="020B0604020202020204" pitchFamily="34" charset="0"/>
              </a:rPr>
              <a:t>2014)</a:t>
            </a:r>
          </a:p>
        </p:txBody>
      </p:sp>
      <p:sp>
        <p:nvSpPr>
          <p:cNvPr id="22" name="Rounded Rectangle 16"/>
          <p:cNvSpPr/>
          <p:nvPr/>
        </p:nvSpPr>
        <p:spPr>
          <a:xfrm>
            <a:off x="6423954" y="1659200"/>
            <a:ext cx="5151104" cy="965198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entropy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merupakan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banyaknya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informasi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yang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dibutuhkan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memodelkan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suatu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peubah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kedalam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kelas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tertentu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388358" y="2429584"/>
            <a:ext cx="21867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" panose="020B0604020202020204" pitchFamily="34" charset="0"/>
              </a:rPr>
              <a:t>(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Maulida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et al. </a:t>
            </a:r>
            <a:r>
              <a:rPr lang="en-US" sz="1600" dirty="0">
                <a:effectLst/>
                <a:latin typeface="Arial" panose="020B0604020202020204" pitchFamily="34" charset="0"/>
              </a:rPr>
              <a:t>2016)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" grpId="0" animBg="1"/>
      <p:bldP spid="10" grpId="0" animBg="1"/>
      <p:bldP spid="11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45" name="Chevron 5">
            <a:extLst>
              <a:ext uri="{FF2B5EF4-FFF2-40B4-BE49-F238E27FC236}">
                <a16:creationId xmlns:a16="http://schemas.microsoft.com/office/drawing/2014/main" id="{A731A227-5B48-4C51-BD33-4017E77E726A}"/>
              </a:ext>
            </a:extLst>
          </p:cNvPr>
          <p:cNvSpPr/>
          <p:nvPr/>
        </p:nvSpPr>
        <p:spPr>
          <a:xfrm>
            <a:off x="5123996" y="1195167"/>
            <a:ext cx="1659647" cy="592455"/>
          </a:xfrm>
          <a:prstGeom prst="chevron">
            <a:avLst/>
          </a:prstGeom>
          <a:gradFill flip="none" rotWithShape="1">
            <a:gsLst>
              <a:gs pos="0">
                <a:srgbClr val="0073D0">
                  <a:shade val="30000"/>
                  <a:satMod val="115000"/>
                </a:srgbClr>
              </a:gs>
              <a:gs pos="50000">
                <a:srgbClr val="0073D0">
                  <a:shade val="67500"/>
                  <a:satMod val="115000"/>
                </a:srgbClr>
              </a:gs>
              <a:gs pos="100000">
                <a:srgbClr val="0073D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5913909">
            <a:off x="17763" y="5712423"/>
            <a:ext cx="532291" cy="53229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gradFill flip="none" rotWithShape="1">
            <a:gsLst>
              <a:gs pos="0">
                <a:srgbClr val="006FD5">
                  <a:shade val="30000"/>
                  <a:satMod val="115000"/>
                </a:srgbClr>
              </a:gs>
              <a:gs pos="50000">
                <a:srgbClr val="006FD5">
                  <a:shade val="67500"/>
                  <a:satMod val="115000"/>
                </a:srgbClr>
              </a:gs>
              <a:gs pos="100000">
                <a:srgbClr val="006FD5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3162618">
            <a:off x="11621739" y="194864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Chevron 6">
            <a:extLst>
              <a:ext uri="{FF2B5EF4-FFF2-40B4-BE49-F238E27FC236}">
                <a16:creationId xmlns:a16="http://schemas.microsoft.com/office/drawing/2014/main" id="{EED06DB2-3C11-4DF1-9F0D-6EBECCDCFDCD}"/>
              </a:ext>
            </a:extLst>
          </p:cNvPr>
          <p:cNvSpPr/>
          <p:nvPr/>
        </p:nvSpPr>
        <p:spPr>
          <a:xfrm>
            <a:off x="6624864" y="1190008"/>
            <a:ext cx="1787162" cy="613113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A4076B8-1F6D-4212-BA34-8189F49683C0}"/>
              </a:ext>
            </a:extLst>
          </p:cNvPr>
          <p:cNvCxnSpPr/>
          <p:nvPr/>
        </p:nvCxnSpPr>
        <p:spPr>
          <a:xfrm>
            <a:off x="6096000" y="207085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22">
            <a:extLst>
              <a:ext uri="{FF2B5EF4-FFF2-40B4-BE49-F238E27FC236}">
                <a16:creationId xmlns:a16="http://schemas.microsoft.com/office/drawing/2014/main" id="{0309953A-77D7-4402-A22B-3DD1C770B86F}"/>
              </a:ext>
            </a:extLst>
          </p:cNvPr>
          <p:cNvSpPr/>
          <p:nvPr/>
        </p:nvSpPr>
        <p:spPr>
          <a:xfrm>
            <a:off x="1611019" y="2046448"/>
            <a:ext cx="2877958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Pembobotan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Kata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60" name="Rounded Rectangle 22">
            <a:extLst>
              <a:ext uri="{FF2B5EF4-FFF2-40B4-BE49-F238E27FC236}">
                <a16:creationId xmlns:a16="http://schemas.microsoft.com/office/drawing/2014/main" id="{054752B0-823D-460E-BBD9-028D438A7CB7}"/>
              </a:ext>
            </a:extLst>
          </p:cNvPr>
          <p:cNvSpPr/>
          <p:nvPr/>
        </p:nvSpPr>
        <p:spPr>
          <a:xfrm>
            <a:off x="7719269" y="2047541"/>
            <a:ext cx="2877958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Pemilahan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Kata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  <p:graphicFrame>
        <p:nvGraphicFramePr>
          <p:cNvPr id="61" name="Table 23">
            <a:extLst>
              <a:ext uri="{FF2B5EF4-FFF2-40B4-BE49-F238E27FC236}">
                <a16:creationId xmlns:a16="http://schemas.microsoft.com/office/drawing/2014/main" id="{9E6372E7-04EF-4D32-823C-CB2C1929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43714"/>
              </p:ext>
            </p:extLst>
          </p:nvPr>
        </p:nvGraphicFramePr>
        <p:xfrm>
          <a:off x="327025" y="3906654"/>
          <a:ext cx="5445946" cy="13941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9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5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43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9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85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Ulasan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</a:t>
                      </a:r>
                      <a:r>
                        <a:rPr lang="en-US" sz="1600" dirty="0"/>
                        <a:t>-d</a:t>
                      </a:r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Kata</a:t>
                      </a:r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Sentimen</a:t>
                      </a:r>
                      <a:endParaRPr lang="en-US" sz="1600" dirty="0"/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5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bagus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habis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Rusak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85941" marR="85941" marT="42971" marB="429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0.282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Positif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85941" marR="85941" marT="42971" marB="429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0.125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0.125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negatif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Rounded Rectangle 16">
            <a:extLst>
              <a:ext uri="{FF2B5EF4-FFF2-40B4-BE49-F238E27FC236}">
                <a16:creationId xmlns:a16="http://schemas.microsoft.com/office/drawing/2014/main" id="{48A794C1-79CC-4ED0-A4F0-E42E674E2F11}"/>
              </a:ext>
            </a:extLst>
          </p:cNvPr>
          <p:cNvSpPr/>
          <p:nvPr/>
        </p:nvSpPr>
        <p:spPr>
          <a:xfrm>
            <a:off x="327025" y="2668205"/>
            <a:ext cx="5445946" cy="949106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defTabSz="1097280">
              <a:spcBef>
                <a:spcPts val="150"/>
              </a:spcBef>
              <a:spcAft>
                <a:spcPts val="150"/>
              </a:spcAft>
            </a:pPr>
            <a:r>
              <a:rPr lang="en-US" sz="1400" b="1" i="1" dirty="0">
                <a:effectLst/>
                <a:latin typeface="Arial" panose="020B0604020202020204" pitchFamily="34" charset="0"/>
                <a:ea typeface="Arial MT"/>
              </a:rPr>
              <a:t>Term Frequency-Inverse Document Frequency</a:t>
            </a:r>
            <a:r>
              <a:rPr lang="en-US" sz="1400" b="1" dirty="0">
                <a:effectLst/>
                <a:latin typeface="Arial" panose="020B0604020202020204" pitchFamily="34" charset="0"/>
                <a:ea typeface="Arial MT"/>
              </a:rPr>
              <a:t> (TF-IDF)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adalah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algoritma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untuk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mengetahui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nilai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bobot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pada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setiap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kata.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b="1" dirty="0">
                <a:effectLst/>
                <a:latin typeface="Arial" panose="020B0604020202020204" pitchFamily="34" charset="0"/>
                <a:ea typeface="Arial MT"/>
              </a:rPr>
              <a:t>TF-IDF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mentranformasi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data text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menjadi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data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numerik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endParaRPr lang="en-US" sz="1400" dirty="0"/>
          </a:p>
        </p:txBody>
      </p:sp>
      <p:sp>
        <p:nvSpPr>
          <p:cNvPr id="63" name="Rounded Rectangle 16">
            <a:extLst>
              <a:ext uri="{FF2B5EF4-FFF2-40B4-BE49-F238E27FC236}">
                <a16:creationId xmlns:a16="http://schemas.microsoft.com/office/drawing/2014/main" id="{EBFA9B23-D4A9-421C-A7DF-E09C2F65D45D}"/>
              </a:ext>
            </a:extLst>
          </p:cNvPr>
          <p:cNvSpPr/>
          <p:nvPr/>
        </p:nvSpPr>
        <p:spPr>
          <a:xfrm>
            <a:off x="6435275" y="2668205"/>
            <a:ext cx="5445946" cy="949106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sz="1400" dirty="0" err="1">
                <a:latin typeface="Arial" panose="020B0604020202020204" pitchFamily="34" charset="0"/>
              </a:rPr>
              <a:t>Ukuran</a:t>
            </a:r>
            <a:r>
              <a:rPr lang="en-US" sz="1400" dirty="0">
                <a:latin typeface="Arial" panose="020B0604020202020204" pitchFamily="34" charset="0"/>
              </a:rPr>
              <a:t> daftar kata </a:t>
            </a:r>
            <a:r>
              <a:rPr lang="en-US" sz="1400" dirty="0" err="1">
                <a:latin typeface="Arial" panose="020B0604020202020204" pitchFamily="34" charset="0"/>
              </a:rPr>
              <a:t>atau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peubah</a:t>
            </a:r>
            <a:r>
              <a:rPr lang="en-US" sz="1400" dirty="0">
                <a:latin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</a:rPr>
              <a:t>besar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dapat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memperlambat</a:t>
            </a:r>
            <a:r>
              <a:rPr lang="en-US" sz="1400" dirty="0">
                <a:latin typeface="Arial" panose="020B0604020202020204" pitchFamily="34" charset="0"/>
              </a:rPr>
              <a:t> proses </a:t>
            </a:r>
            <a:r>
              <a:rPr lang="en-US" sz="1400" dirty="0" err="1">
                <a:latin typeface="Arial" panose="020B0604020202020204" pitchFamily="34" charset="0"/>
              </a:rPr>
              <a:t>komputasi</a:t>
            </a:r>
            <a:r>
              <a:rPr lang="en-US" sz="1400" dirty="0">
                <a:latin typeface="Arial" panose="020B0604020202020204" pitchFamily="34" charset="0"/>
              </a:rPr>
              <a:t>. Proses </a:t>
            </a:r>
            <a:r>
              <a:rPr lang="en-US" sz="1400" b="1" dirty="0" err="1">
                <a:latin typeface="Arial" panose="020B0604020202020204" pitchFamily="34" charset="0"/>
              </a:rPr>
              <a:t>pemilahan</a:t>
            </a:r>
            <a:r>
              <a:rPr lang="en-US" sz="1400" b="1" dirty="0">
                <a:latin typeface="Arial" panose="020B0604020202020204" pitchFamily="34" charset="0"/>
              </a:rPr>
              <a:t> kata </a:t>
            </a:r>
            <a:r>
              <a:rPr lang="en-US" sz="1400" dirty="0" err="1">
                <a:latin typeface="Arial" panose="020B0604020202020204" pitchFamily="34" charset="0"/>
              </a:rPr>
              <a:t>digunakan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untuk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mereduksi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ukuran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dimensi</a:t>
            </a:r>
            <a:r>
              <a:rPr lang="en-US" sz="1400" dirty="0">
                <a:latin typeface="Arial" panose="020B0604020202020204" pitchFamily="34" charset="0"/>
              </a:rPr>
              <a:t> data</a:t>
            </a:r>
          </a:p>
        </p:txBody>
      </p:sp>
      <p:sp>
        <p:nvSpPr>
          <p:cNvPr id="64" name="Rounded Rectangle 22">
            <a:extLst>
              <a:ext uri="{FF2B5EF4-FFF2-40B4-BE49-F238E27FC236}">
                <a16:creationId xmlns:a16="http://schemas.microsoft.com/office/drawing/2014/main" id="{B2390332-2F65-4BA7-9372-716EF11164CC}"/>
              </a:ext>
            </a:extLst>
          </p:cNvPr>
          <p:cNvSpPr/>
          <p:nvPr/>
        </p:nvSpPr>
        <p:spPr>
          <a:xfrm>
            <a:off x="1005013" y="5614424"/>
            <a:ext cx="4092365" cy="628508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Hasil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pembobotan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didapatkan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</a:rPr>
              <a:t>2639</a:t>
            </a:r>
            <a:r>
              <a:rPr lang="en-US" sz="1400" dirty="0">
                <a:solidFill>
                  <a:srgbClr val="4472C4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Ulasan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dan </a:t>
            </a: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</a:rPr>
              <a:t>1827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daftar kata</a:t>
            </a:r>
            <a:endParaRPr lang="en-US" sz="1400" dirty="0">
              <a:solidFill>
                <a:schemeClr val="tx1"/>
              </a:solidFill>
              <a:effectLst/>
              <a:latin typeface="Arial M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7C5AF62-C518-48C7-8436-0577801A9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25940"/>
              </p:ext>
            </p:extLst>
          </p:nvPr>
        </p:nvGraphicFramePr>
        <p:xfrm>
          <a:off x="6492543" y="3780523"/>
          <a:ext cx="2104428" cy="25823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52214">
                  <a:extLst>
                    <a:ext uri="{9D8B030D-6E8A-4147-A177-3AD203B41FA5}">
                      <a16:colId xmlns:a16="http://schemas.microsoft.com/office/drawing/2014/main" val="309217243"/>
                    </a:ext>
                  </a:extLst>
                </a:gridCol>
                <a:gridCol w="1052214">
                  <a:extLst>
                    <a:ext uri="{9D8B030D-6E8A-4147-A177-3AD203B41FA5}">
                      <a16:colId xmlns:a16="http://schemas.microsoft.com/office/drawing/2014/main" val="3056133425"/>
                    </a:ext>
                  </a:extLst>
                </a:gridCol>
              </a:tblGrid>
              <a:tr h="25823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Kata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Nilai IG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071201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0.143383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170686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0.137344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102591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mantap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0.087131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4228494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sangat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0.060675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198558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bantu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0.059177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1654697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4552544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ketik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0.000672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3447908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wallet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0.000672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819290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utama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0.000672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4004871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0927525D-EC6A-4C53-9490-759B6DBFB062}"/>
              </a:ext>
            </a:extLst>
          </p:cNvPr>
          <p:cNvSpPr txBox="1"/>
          <p:nvPr/>
        </p:nvSpPr>
        <p:spPr>
          <a:xfrm>
            <a:off x="8818890" y="3761690"/>
            <a:ext cx="304608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4472C4"/>
                </a:solidFill>
                <a:latin typeface="Arial" panose="020B0604020202020204" pitchFamily="34" charset="0"/>
              </a:rPr>
              <a:t>Information gain</a:t>
            </a:r>
          </a:p>
          <a:p>
            <a:pPr algn="ctr"/>
            <a:r>
              <a:rPr lang="en-US" sz="1400" dirty="0" err="1">
                <a:latin typeface="Arial" panose="020B0604020202020204" pitchFamily="34" charset="0"/>
              </a:rPr>
              <a:t>mendeteksi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setiap</a:t>
            </a:r>
            <a:r>
              <a:rPr lang="en-US" sz="1400" dirty="0">
                <a:latin typeface="Arial" panose="020B0604020202020204" pitchFamily="34" charset="0"/>
              </a:rPr>
              <a:t> kata </a:t>
            </a:r>
            <a:r>
              <a:rPr lang="en-US" sz="1400" dirty="0" err="1">
                <a:latin typeface="Arial" panose="020B0604020202020204" pitchFamily="34" charset="0"/>
              </a:rPr>
              <a:t>terhadap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relevansi</a:t>
            </a:r>
            <a:r>
              <a:rPr lang="en-US" sz="1400" dirty="0">
                <a:latin typeface="Arial" panose="020B0604020202020204" pitchFamily="34" charset="0"/>
              </a:rPr>
              <a:t> pada </a:t>
            </a:r>
            <a:r>
              <a:rPr lang="en-US" sz="1400" dirty="0" err="1">
                <a:latin typeface="Arial" panose="020B0604020202020204" pitchFamily="34" charset="0"/>
              </a:rPr>
              <a:t>suatu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kelas</a:t>
            </a:r>
            <a:endParaRPr lang="en-US" sz="1400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D06EFE5-7D01-4DC3-BF30-A98C9C82FFCC}"/>
              </a:ext>
            </a:extLst>
          </p:cNvPr>
          <p:cNvSpPr/>
          <p:nvPr/>
        </p:nvSpPr>
        <p:spPr>
          <a:xfrm>
            <a:off x="10214285" y="4664231"/>
            <a:ext cx="240002" cy="3032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EC8E2AC-113F-427E-A5F9-56235F1A5C46}"/>
              </a:ext>
            </a:extLst>
          </p:cNvPr>
          <p:cNvSpPr txBox="1"/>
          <p:nvPr/>
        </p:nvSpPr>
        <p:spPr>
          <a:xfrm>
            <a:off x="8787350" y="4997376"/>
            <a:ext cx="3109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</a:rPr>
              <a:t>Merangkingkan</a:t>
            </a:r>
            <a:r>
              <a:rPr lang="en-US" sz="1400" dirty="0">
                <a:latin typeface="Arial" panose="020B0604020202020204" pitchFamily="34" charset="0"/>
              </a:rPr>
              <a:t> kata dan </a:t>
            </a:r>
            <a:r>
              <a:rPr lang="en-US" sz="1400" dirty="0" err="1">
                <a:latin typeface="Arial" panose="020B0604020202020204" pitchFamily="34" charset="0"/>
              </a:rPr>
              <a:t>menghapus</a:t>
            </a:r>
            <a:r>
              <a:rPr lang="en-US" sz="1400" dirty="0">
                <a:latin typeface="Arial" panose="020B0604020202020204" pitchFamily="34" charset="0"/>
              </a:rPr>
              <a:t> kata yang </a:t>
            </a:r>
            <a:r>
              <a:rPr lang="en-US" sz="1400" dirty="0" err="1">
                <a:latin typeface="Arial" panose="020B0604020202020204" pitchFamily="34" charset="0"/>
              </a:rPr>
              <a:t>tidak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berpengaruh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besar</a:t>
            </a:r>
            <a:endParaRPr lang="en-US" sz="1400" dirty="0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122DC05F-731C-4B79-B036-D7F7D108FA26}"/>
              </a:ext>
            </a:extLst>
          </p:cNvPr>
          <p:cNvSpPr/>
          <p:nvPr/>
        </p:nvSpPr>
        <p:spPr>
          <a:xfrm>
            <a:off x="10221930" y="5608829"/>
            <a:ext cx="240002" cy="3032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6E6CC91-3562-42A4-A3BC-3BCAAF29F8B0}"/>
              </a:ext>
            </a:extLst>
          </p:cNvPr>
          <p:cNvSpPr txBox="1"/>
          <p:nvPr/>
        </p:nvSpPr>
        <p:spPr>
          <a:xfrm>
            <a:off x="8787350" y="5966106"/>
            <a:ext cx="310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</a:rPr>
              <a:t>400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daftar kata</a:t>
            </a:r>
            <a:endParaRPr lang="en-US" sz="1400" dirty="0">
              <a:solidFill>
                <a:schemeClr val="tx1"/>
              </a:solidFill>
              <a:effectLst/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8637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0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/>
      <p:bldP spid="15" grpId="0" animBg="1"/>
      <p:bldP spid="67" grpId="0"/>
      <p:bldP spid="69" grpId="0" animBg="1"/>
      <p:bldP spid="7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5913909">
            <a:off x="17763" y="5712423"/>
            <a:ext cx="532291" cy="53229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gradFill flip="none" rotWithShape="1">
            <a:gsLst>
              <a:gs pos="0">
                <a:srgbClr val="006FD5">
                  <a:shade val="30000"/>
                  <a:satMod val="115000"/>
                </a:srgbClr>
              </a:gs>
              <a:gs pos="50000">
                <a:srgbClr val="006FD5">
                  <a:shade val="67500"/>
                  <a:satMod val="115000"/>
                </a:srgbClr>
              </a:gs>
              <a:gs pos="100000">
                <a:srgbClr val="006FD5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3162618">
            <a:off x="11621739" y="194864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A4076B8-1F6D-4212-BA34-8189F49683C0}"/>
              </a:ext>
            </a:extLst>
          </p:cNvPr>
          <p:cNvCxnSpPr/>
          <p:nvPr/>
        </p:nvCxnSpPr>
        <p:spPr>
          <a:xfrm>
            <a:off x="6096000" y="207085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D02021-3F0E-4CA6-A6B5-4A140BAD3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690341"/>
              </p:ext>
            </p:extLst>
          </p:nvPr>
        </p:nvGraphicFramePr>
        <p:xfrm>
          <a:off x="6456547" y="3012705"/>
          <a:ext cx="5086350" cy="247682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245235">
                  <a:extLst>
                    <a:ext uri="{9D8B030D-6E8A-4147-A177-3AD203B41FA5}">
                      <a16:colId xmlns:a16="http://schemas.microsoft.com/office/drawing/2014/main" val="3952899864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830371556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3113127543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982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Model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Rank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Akurasi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Macro avg</a:t>
                      </a:r>
                    </a:p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031426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>
                          <a:solidFill>
                            <a:srgbClr val="212121"/>
                          </a:solidFill>
                          <a:effectLst/>
                        </a:rPr>
                        <a:t>0.95</a:t>
                      </a:r>
                      <a:endParaRPr lang="en-US" sz="1200" b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1916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Naive Bayes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9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0.96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02827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50637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Hybrid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675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53370917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4B78347-2FA6-4DA7-8EB4-4D58DB4B3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482770"/>
              </p:ext>
            </p:extLst>
          </p:nvPr>
        </p:nvGraphicFramePr>
        <p:xfrm>
          <a:off x="649103" y="2204337"/>
          <a:ext cx="5086350" cy="408571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288653">
                  <a:extLst>
                    <a:ext uri="{9D8B030D-6E8A-4147-A177-3AD203B41FA5}">
                      <a16:colId xmlns:a16="http://schemas.microsoft.com/office/drawing/2014/main" val="3952899864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830371556"/>
                    </a:ext>
                  </a:extLst>
                </a:gridCol>
                <a:gridCol w="900753">
                  <a:extLst>
                    <a:ext uri="{9D8B030D-6E8A-4147-A177-3AD203B41FA5}">
                      <a16:colId xmlns:a16="http://schemas.microsoft.com/office/drawing/2014/main" val="3113127543"/>
                    </a:ext>
                  </a:extLst>
                </a:gridCol>
                <a:gridCol w="945819">
                  <a:extLst>
                    <a:ext uri="{9D8B030D-6E8A-4147-A177-3AD203B41FA5}">
                      <a16:colId xmlns:a16="http://schemas.microsoft.com/office/drawing/2014/main" val="18982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Pemilahan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kata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Peubah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Akurasi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Macro avg</a:t>
                      </a:r>
                    </a:p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F1-score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031426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Tanpa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pemilahan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kata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1827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212121"/>
                          </a:solidFill>
                          <a:effectLst/>
                        </a:rPr>
                        <a:t>0.95</a:t>
                      </a:r>
                      <a:endParaRPr lang="en-US" sz="1000" b="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1916361"/>
                  </a:ext>
                </a:extLst>
              </a:tr>
              <a:tr h="1693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IG : 300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300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212121"/>
                          </a:solidFill>
                          <a:effectLst/>
                        </a:rPr>
                        <a:t>0.95</a:t>
                      </a:r>
                      <a:endParaRPr lang="en-US" sz="1000" b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619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IG : 400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400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27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IG : 500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500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0.96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50637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Chi : 200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200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26675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Chi : 300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300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0.96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53370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Chi : 400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400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36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Chi : 500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500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0.96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41884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Chi : 600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600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47026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5, max_df=0.9)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365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29941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5,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365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71609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5, max_df=0.1)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358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0.91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0.91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46601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5, max_df=0.05)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349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05806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5, max_df=0.01)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263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0.78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0.78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7050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2,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740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0.96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2552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3,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512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0.96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45778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4,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415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398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10,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236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0.94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2224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100,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26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0.88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0.88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9638653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47AA8D06-9DB2-469F-BC36-F593EAD9C87D}"/>
              </a:ext>
            </a:extLst>
          </p:cNvPr>
          <p:cNvSpPr txBox="1"/>
          <p:nvPr/>
        </p:nvSpPr>
        <p:spPr>
          <a:xfrm>
            <a:off x="554272" y="1849914"/>
            <a:ext cx="6093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 err="1">
                <a:effectLst/>
                <a:latin typeface="Arial" panose="020B0604020202020204" pitchFamily="34" charset="0"/>
              </a:rPr>
              <a:t>Evaluasi</a:t>
            </a:r>
            <a:r>
              <a:rPr lang="en-US" sz="1400" i="0" dirty="0">
                <a:effectLst/>
                <a:latin typeface="Arial" panose="020B0604020202020204" pitchFamily="34" charset="0"/>
              </a:rPr>
              <a:t> model </a:t>
            </a:r>
            <a:r>
              <a:rPr lang="en-US" sz="1400" i="1" dirty="0">
                <a:latin typeface="Arial" panose="020B0604020202020204" pitchFamily="34" charset="0"/>
              </a:rPr>
              <a:t>N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aive </a:t>
            </a:r>
            <a:r>
              <a:rPr lang="en-US" sz="1400" i="1" dirty="0">
                <a:latin typeface="Arial" panose="020B0604020202020204" pitchFamily="34" charset="0"/>
              </a:rPr>
              <a:t>B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ayes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400" dirty="0"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beberapa</a:t>
            </a:r>
            <a:r>
              <a:rPr lang="en-US" sz="1400" dirty="0"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seleksi</a:t>
            </a:r>
            <a:r>
              <a:rPr lang="en-US" sz="1400" dirty="0">
                <a:effectLst/>
                <a:latin typeface="Arial" panose="020B0604020202020204" pitchFamily="34" charset="0"/>
              </a:rPr>
              <a:t> kata</a:t>
            </a:r>
            <a:endParaRPr lang="en-US" sz="14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41746C-827D-476F-BBB4-F22BFD4B971C}"/>
              </a:ext>
            </a:extLst>
          </p:cNvPr>
          <p:cNvSpPr txBox="1"/>
          <p:nvPr/>
        </p:nvSpPr>
        <p:spPr>
          <a:xfrm>
            <a:off x="6371876" y="2604102"/>
            <a:ext cx="5181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 err="1">
                <a:effectLst/>
                <a:latin typeface="Arial" panose="020B0604020202020204" pitchFamily="34" charset="0"/>
              </a:rPr>
              <a:t>Evaluasi</a:t>
            </a:r>
            <a:r>
              <a:rPr lang="en-US" sz="1400" i="0" dirty="0">
                <a:effectLst/>
                <a:latin typeface="Arial" panose="020B0604020202020204" pitchFamily="34" charset="0"/>
              </a:rPr>
              <a:t> model </a:t>
            </a:r>
            <a:r>
              <a:rPr lang="en-US" sz="1400" i="1" dirty="0">
                <a:latin typeface="Arial" panose="020B0604020202020204" pitchFamily="34" charset="0"/>
              </a:rPr>
              <a:t>N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aive </a:t>
            </a:r>
            <a:r>
              <a:rPr lang="en-US" sz="1400" i="1" dirty="0">
                <a:latin typeface="Arial" panose="020B0604020202020204" pitchFamily="34" charset="0"/>
              </a:rPr>
              <a:t>B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ayes </a:t>
            </a:r>
            <a:r>
              <a:rPr lang="en-US" sz="1400" dirty="0">
                <a:effectLst/>
                <a:latin typeface="Arial" panose="020B0604020202020204" pitchFamily="34" charset="0"/>
              </a:rPr>
              <a:t>dan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 Hybrid </a:t>
            </a:r>
            <a:r>
              <a:rPr lang="en-US" sz="1400" dirty="0" err="1">
                <a:latin typeface="Arial" panose="020B0604020202020204" pitchFamily="34" charset="0"/>
              </a:rPr>
              <a:t>menggunakan</a:t>
            </a:r>
            <a:r>
              <a:rPr lang="en-US" sz="1400" i="1" dirty="0">
                <a:latin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</a:rPr>
              <a:t>IG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529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965095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Pembagian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900" y="2029501"/>
            <a:ext cx="4744243" cy="2009061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Stratified k-Fold Cross Validation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membagi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ulasan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secara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stratifikasi</a:t>
            </a:r>
            <a:r>
              <a:rPr lang="en-US" sz="1600" dirty="0">
                <a:effectLst/>
                <a:latin typeface="Arial" panose="020B0604020202020204" pitchFamily="34" charset="0"/>
              </a:rPr>
              <a:t> pada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setiap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effectLst/>
                <a:latin typeface="Arial" panose="020B0604020202020204" pitchFamily="34" charset="0"/>
              </a:rPr>
              <a:t>kelas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effectLst/>
                <a:latin typeface="Arial" panose="020B0604020202020204" pitchFamily="34" charset="0"/>
              </a:rPr>
              <a:t>sentimen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kedalam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k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bagian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sama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besar</a:t>
            </a:r>
            <a:r>
              <a:rPr lang="en-US" sz="1600" dirty="0">
                <a:effectLst/>
                <a:latin typeface="Arial" panose="020B0604020202020204" pitchFamily="34" charset="0"/>
              </a:rPr>
              <a:t> (</a:t>
            </a:r>
            <a:r>
              <a:rPr lang="en-US" sz="1600" b="1" i="1" dirty="0">
                <a:effectLst/>
                <a:latin typeface="Arial" panose="020B0604020202020204" pitchFamily="34" charset="0"/>
              </a:rPr>
              <a:t>fold</a:t>
            </a:r>
            <a:r>
              <a:rPr lang="en-US" sz="1600" dirty="0">
                <a:effectLst/>
                <a:latin typeface="Arial" panose="020B0604020202020204" pitchFamily="34" charset="0"/>
              </a:rPr>
              <a:t>),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kemudian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melakukan</a:t>
            </a:r>
            <a:r>
              <a:rPr lang="en-US" sz="1600" dirty="0">
                <a:effectLst/>
                <a:latin typeface="Arial" panose="020B0604020202020204" pitchFamily="34" charset="0"/>
              </a:rPr>
              <a:t> proses training dan testing yang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diulang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sebanyak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k</a:t>
            </a:r>
            <a:r>
              <a:rPr lang="en-US" sz="1600" dirty="0">
                <a:effectLst/>
                <a:latin typeface="Arial" panose="020B0604020202020204" pitchFamily="34" charset="0"/>
              </a:rPr>
              <a:t> kali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sehingga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setiap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ulasan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pernah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berperan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sebagai</a:t>
            </a:r>
            <a:r>
              <a:rPr lang="en-US" sz="1600" dirty="0">
                <a:effectLst/>
                <a:latin typeface="Arial" panose="020B0604020202020204" pitchFamily="34" charset="0"/>
              </a:rPr>
              <a:t> data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latih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maupun</a:t>
            </a:r>
            <a:r>
              <a:rPr lang="en-US" sz="1600" dirty="0">
                <a:effectLst/>
                <a:latin typeface="Arial" panose="020B0604020202020204" pitchFamily="34" charset="0"/>
              </a:rPr>
              <a:t> data uji.</a:t>
            </a:r>
          </a:p>
        </p:txBody>
      </p:sp>
      <p:sp>
        <p:nvSpPr>
          <p:cNvPr id="13" name="Rounded Rectangle 22"/>
          <p:cNvSpPr/>
          <p:nvPr/>
        </p:nvSpPr>
        <p:spPr>
          <a:xfrm>
            <a:off x="3038442" y="3768471"/>
            <a:ext cx="21867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" panose="020B0604020202020204" pitchFamily="34" charset="0"/>
              </a:rPr>
              <a:t>(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Hadna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et al. </a:t>
            </a:r>
            <a:r>
              <a:rPr lang="en-US" sz="1600" dirty="0">
                <a:effectLst/>
                <a:latin typeface="Arial" panose="020B0604020202020204" pitchFamily="34" charset="0"/>
              </a:rPr>
              <a:t>2016)</a:t>
            </a:r>
          </a:p>
        </p:txBody>
      </p:sp>
      <p:pic>
        <p:nvPicPr>
          <p:cNvPr id="70" name="image3.png"/>
          <p:cNvPicPr preferRelativeResize="0"/>
          <p:nvPr/>
        </p:nvPicPr>
        <p:blipFill>
          <a:blip r:embed="rId3"/>
          <a:srcRect r="7692"/>
          <a:stretch>
            <a:fillRect/>
          </a:stretch>
        </p:blipFill>
        <p:spPr>
          <a:xfrm>
            <a:off x="5834742" y="1780846"/>
            <a:ext cx="5529005" cy="362790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80900" y="4556093"/>
            <a:ext cx="4744242" cy="3745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  <a:prstDash val="dash"/>
          </a:ln>
          <a:effectLst/>
        </p:spPr>
        <p:txBody>
          <a:bodyPr wrap="square" anchor="ctr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latin typeface="Arial" panose="020B0604020202020204" pitchFamily="34" charset="0"/>
              </a:rPr>
              <a:t>nilai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k </a:t>
            </a:r>
            <a:r>
              <a:rPr lang="en-US" sz="1600" dirty="0">
                <a:effectLst/>
                <a:latin typeface="Arial" panose="020B0604020202020204" pitchFamily="34" charset="0"/>
              </a:rPr>
              <a:t>pada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penelitian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ini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sebesar</a:t>
            </a:r>
            <a:r>
              <a:rPr lang="en-US" sz="1600" dirty="0">
                <a:effectLst/>
                <a:latin typeface="Arial" panose="020B0604020202020204" pitchFamily="34" charset="0"/>
              </a:rPr>
              <a:t> 10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lipatan</a:t>
            </a:r>
            <a:r>
              <a:rPr lang="en-US" sz="1600" dirty="0">
                <a:effectLst/>
                <a:latin typeface="Arial" panose="020B0604020202020204" pitchFamily="34" charset="0"/>
              </a:rPr>
              <a:t> (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fold</a:t>
            </a:r>
            <a:r>
              <a:rPr lang="en-US" sz="1600" dirty="0"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5" name="Rounded Rectangle 16"/>
          <p:cNvSpPr/>
          <p:nvPr/>
        </p:nvSpPr>
        <p:spPr>
          <a:xfrm>
            <a:off x="6624320" y="5408930"/>
            <a:ext cx="4434205" cy="530225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Ilustrasi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  <a:sym typeface="+mn-ea"/>
              </a:rPr>
              <a:t>Stratified k-Fold Cross Validation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D7F7B-D422-4C3E-921A-D75374C64E97}"/>
              </a:ext>
            </a:extLst>
          </p:cNvPr>
          <p:cNvSpPr txBox="1"/>
          <p:nvPr/>
        </p:nvSpPr>
        <p:spPr>
          <a:xfrm>
            <a:off x="514349" y="5245628"/>
            <a:ext cx="4710793" cy="3745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  <a:prstDash val="dash"/>
          </a:ln>
          <a:effectLst/>
        </p:spPr>
        <p:txBody>
          <a:bodyPr wrap="square" anchor="ctr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latin typeface="Arial" panose="020B0604020202020204" pitchFamily="34" charset="0"/>
              </a:rPr>
              <a:t>Pembagian</a:t>
            </a:r>
            <a:r>
              <a:rPr lang="en-US" sz="1600" dirty="0">
                <a:latin typeface="Arial" panose="020B0604020202020204" pitchFamily="34" charset="0"/>
              </a:rPr>
              <a:t> dataset 90% data </a:t>
            </a:r>
            <a:r>
              <a:rPr lang="en-US" sz="1600" dirty="0" err="1">
                <a:latin typeface="Arial" panose="020B0604020202020204" pitchFamily="34" charset="0"/>
              </a:rPr>
              <a:t>latih</a:t>
            </a:r>
            <a:r>
              <a:rPr lang="en-US" sz="1600" dirty="0">
                <a:latin typeface="Arial" panose="020B0604020202020204" pitchFamily="34" charset="0"/>
              </a:rPr>
              <a:t> : 10 % data uji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72" grpId="0" animBg="1"/>
      <p:bldP spid="25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23733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i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66320" y="1764969"/>
            <a:ext cx="5183631" cy="1045845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Naive Bayes</a:t>
            </a:r>
            <a:r>
              <a:rPr lang="en-US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Classifier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menggunakan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peluang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kemunculan</a:t>
            </a:r>
            <a:r>
              <a:rPr lang="en-US" sz="1600" dirty="0">
                <a:effectLst/>
                <a:latin typeface="Arial" panose="020B0604020202020204" pitchFamily="34" charset="0"/>
              </a:rPr>
              <a:t> kata pada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suatu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dokumen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sebagai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dasar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klasifikasinya</a:t>
            </a:r>
            <a:r>
              <a:rPr lang="en-US" sz="1600" dirty="0">
                <a:effectLst/>
                <a:latin typeface="Arial" panose="020B0604020202020204" pitchFamily="34" charset="0"/>
              </a:rPr>
              <a:t>.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085840" y="1590040"/>
            <a:ext cx="10160" cy="4258945"/>
          </a:xfrm>
          <a:prstGeom prst="line">
            <a:avLst/>
          </a:prstGeom>
          <a:ln>
            <a:solidFill>
              <a:srgbClr val="243B9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8"/>
          <p:cNvSpPr/>
          <p:nvPr/>
        </p:nvSpPr>
        <p:spPr>
          <a:xfrm>
            <a:off x="4213669" y="2606950"/>
            <a:ext cx="1433386" cy="320844"/>
          </a:xfrm>
          <a:prstGeom prst="roundRect">
            <a:avLst/>
          </a:prstGeom>
          <a:solidFill>
            <a:srgbClr val="426DC4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6990" tIns="46990" rIns="46990" bIns="4699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Sholehah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2018)</a:t>
            </a:r>
          </a:p>
        </p:txBody>
      </p:sp>
      <p:cxnSp>
        <p:nvCxnSpPr>
          <p:cNvPr id="15" name="Connector: Elbow 14"/>
          <p:cNvCxnSpPr>
            <a:cxnSpLocks/>
            <a:stCxn id="17" idx="2"/>
            <a:endCxn id="21" idx="0"/>
          </p:cNvCxnSpPr>
          <p:nvPr/>
        </p:nvCxnSpPr>
        <p:spPr>
          <a:xfrm rot="5400000">
            <a:off x="1879298" y="2637762"/>
            <a:ext cx="1005787" cy="13518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16"/>
          <p:cNvSpPr/>
          <p:nvPr/>
        </p:nvSpPr>
        <p:spPr>
          <a:xfrm>
            <a:off x="400686" y="3816601"/>
            <a:ext cx="2611120" cy="585076"/>
          </a:xfrm>
          <a:prstGeom prst="roundRect">
            <a:avLst/>
          </a:prstGeom>
          <a:solidFill>
            <a:srgbClr val="DAE3F3"/>
          </a:solidFill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ernoulli Naive </a:t>
            </a: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ayes</a:t>
            </a:r>
            <a:endParaRPr lang="en-US" sz="1400" b="1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M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ultinomial Naive </a:t>
            </a: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ayes</a:t>
            </a:r>
            <a:endParaRPr lang="en-US" sz="1400" b="1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ounded Rectangle 16"/>
          <p:cNvSpPr/>
          <p:nvPr/>
        </p:nvSpPr>
        <p:spPr>
          <a:xfrm>
            <a:off x="3419129" y="3811097"/>
            <a:ext cx="2145228" cy="585076"/>
          </a:xfrm>
          <a:prstGeom prst="roundRect">
            <a:avLst/>
          </a:prstGeom>
          <a:solidFill>
            <a:srgbClr val="DAE3F3"/>
          </a:solidFill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G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aussian </a:t>
            </a: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N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aive </a:t>
            </a: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ayes</a:t>
            </a:r>
            <a:endParaRPr lang="en-US" sz="1400" b="1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4" name="Connector: Elbow 23"/>
          <p:cNvCxnSpPr>
            <a:cxnSpLocks/>
            <a:stCxn id="17" idx="2"/>
            <a:endCxn id="22" idx="0"/>
          </p:cNvCxnSpPr>
          <p:nvPr/>
        </p:nvCxnSpPr>
        <p:spPr>
          <a:xfrm rot="16200000" flipH="1">
            <a:off x="3274798" y="2594151"/>
            <a:ext cx="1000283" cy="14336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16"/>
          <p:cNvSpPr/>
          <p:nvPr/>
        </p:nvSpPr>
        <p:spPr>
          <a:xfrm>
            <a:off x="376556" y="4948760"/>
            <a:ext cx="5270500" cy="1045845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Multinomial Naive </a:t>
            </a:r>
            <a:r>
              <a:rPr lang="en-US" sz="1600" b="1" i="1" dirty="0">
                <a:latin typeface="Arial" panose="020B0604020202020204" pitchFamily="34" charset="0"/>
              </a:rPr>
              <a:t>B</a:t>
            </a:r>
            <a:r>
              <a:rPr lang="en-US" sz="1600" b="1" i="1" dirty="0">
                <a:effectLst/>
                <a:latin typeface="Arial" panose="020B0604020202020204" pitchFamily="34" charset="0"/>
              </a:rPr>
              <a:t>ayes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memiliki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keunggulan</a:t>
            </a:r>
            <a:r>
              <a:rPr lang="en-US" sz="1600" dirty="0">
                <a:latin typeface="Arial" panose="020B0604020202020204" pitchFamily="34" charset="0"/>
              </a:rPr>
              <a:t>:</a:t>
            </a:r>
            <a:endParaRPr lang="en-US" sz="1600" dirty="0">
              <a:effectLst/>
              <a:latin typeface="Arial" panose="020B0604020202020204" pitchFamily="34" charset="0"/>
            </a:endParaRPr>
          </a:p>
          <a:p>
            <a:pPr marL="342900" marR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Arial" panose="020B0604020202020204" pitchFamily="34" charset="0"/>
              </a:rPr>
              <a:t>Menangani</a:t>
            </a:r>
            <a:r>
              <a:rPr lang="en-US" sz="1600" dirty="0">
                <a:effectLst/>
                <a:latin typeface="Arial" panose="020B0604020202020204" pitchFamily="34" charset="0"/>
              </a:rPr>
              <a:t> data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berdimensi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besar</a:t>
            </a:r>
            <a:endParaRPr lang="en-US" sz="1600" dirty="0">
              <a:effectLst/>
              <a:latin typeface="Arial" panose="020B0604020202020204" pitchFamily="34" charset="0"/>
            </a:endParaRPr>
          </a:p>
          <a:p>
            <a:pPr marL="342900" marR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</a:rPr>
              <a:t>Menghitung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frekuensi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kemunculan</a:t>
            </a:r>
            <a:r>
              <a:rPr lang="en-US" sz="1600" dirty="0">
                <a:latin typeface="Arial" panose="020B0604020202020204" pitchFamily="34" charset="0"/>
              </a:rPr>
              <a:t> kata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28" name="Rounded Rectangle 18"/>
          <p:cNvSpPr/>
          <p:nvPr/>
        </p:nvSpPr>
        <p:spPr>
          <a:xfrm>
            <a:off x="4575488" y="5817557"/>
            <a:ext cx="1071568" cy="320844"/>
          </a:xfrm>
          <a:prstGeom prst="roundRect">
            <a:avLst/>
          </a:prstGeom>
          <a:solidFill>
            <a:srgbClr val="426DC4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6990" tIns="46990" rIns="46990" bIns="46990" rtlCol="0" anchor="ctr">
            <a:spAutoFit/>
          </a:bodyPr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(Xu 2016)</a:t>
            </a:r>
          </a:p>
        </p:txBody>
      </p:sp>
      <p:cxnSp>
        <p:nvCxnSpPr>
          <p:cNvPr id="29" name="Connector: Elbow 28"/>
          <p:cNvCxnSpPr>
            <a:cxnSpLocks/>
            <a:stCxn id="21" idx="2"/>
          </p:cNvCxnSpPr>
          <p:nvPr/>
        </p:nvCxnSpPr>
        <p:spPr>
          <a:xfrm>
            <a:off x="1706246" y="4401677"/>
            <a:ext cx="0" cy="547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66226" y="1855112"/>
            <a:ext cx="5266852" cy="697354"/>
          </a:xfrm>
          <a:prstGeom prst="roundRect">
            <a:avLst/>
          </a:prstGeom>
          <a:noFill/>
          <a:ln w="28575">
            <a:solidFill>
              <a:srgbClr val="426DC4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Multinomial Naive </a:t>
            </a:r>
            <a:r>
              <a:rPr lang="en-US" sz="1600" b="1" i="1" dirty="0">
                <a:latin typeface="Arial" panose="020B0604020202020204" pitchFamily="34" charset="0"/>
              </a:rPr>
              <a:t>B</a:t>
            </a:r>
            <a:r>
              <a:rPr lang="en-US" sz="1600" b="1" i="1" dirty="0">
                <a:effectLst/>
                <a:latin typeface="Arial" panose="020B0604020202020204" pitchFamily="34" charset="0"/>
              </a:rPr>
              <a:t>ayes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menentukan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kelas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sentimen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terbaik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mencari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Maximum a Posteriori </a:t>
            </a:r>
            <a:r>
              <a:rPr lang="en-US" sz="1600" dirty="0">
                <a:effectLst/>
                <a:latin typeface="Arial" panose="020B0604020202020204" pitchFamily="34" charset="0"/>
              </a:rPr>
              <a:t>(MAP)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762356" y="2942522"/>
                <a:ext cx="4275273" cy="784510"/>
              </a:xfrm>
              <a:prstGeom prst="rect">
                <a:avLst/>
              </a:prstGeom>
              <a:solidFill>
                <a:srgbClr val="DAE3F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356" y="2942522"/>
                <a:ext cx="4275273" cy="784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16"/>
              <p:cNvSpPr/>
              <p:nvPr/>
            </p:nvSpPr>
            <p:spPr>
              <a:xfrm>
                <a:off x="6294512" y="3954483"/>
                <a:ext cx="6014820" cy="2007825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:r>
                  <a:rPr lang="en-US" sz="1400" dirty="0">
                    <a:effectLst/>
                    <a:latin typeface="Arial" panose="020B0604020202020204" pitchFamily="34" charset="0"/>
                  </a:rPr>
                  <a:t>Ke</a:t>
                </a:r>
                <a:r>
                  <a:rPr lang="en-US" sz="1400" dirty="0" err="1">
                    <a:latin typeface="Arial" panose="020B0604020202020204" pitchFamily="34" charset="0"/>
                  </a:rPr>
                  <a:t>terangan</a:t>
                </a:r>
                <a:r>
                  <a:rPr lang="en-US" sz="1400" dirty="0">
                    <a:latin typeface="Arial" panose="020B0604020202020204" pitchFamily="34" charset="0"/>
                  </a:rPr>
                  <a:t>;</a:t>
                </a: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effectLst/>
                    <a:latin typeface="Arial MT"/>
                  </a:rPr>
                  <a:t>P</a:t>
                </a:r>
                <a:r>
                  <a:rPr lang="en-US" sz="1400" dirty="0" err="1">
                    <a:latin typeface="Arial" panose="020B0604020202020204" pitchFamily="34" charset="0"/>
                  </a:rPr>
                  <a:t>eluang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c </a:t>
                </a:r>
                <a:r>
                  <a:rPr lang="en-US" sz="1400" dirty="0" err="1">
                    <a:latin typeface="Arial" panose="020B0604020202020204" pitchFamily="34" charset="0"/>
                  </a:rPr>
                  <a:t>jika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diketahui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</a:t>
                </a:r>
                <a:r>
                  <a:rPr lang="en-US" sz="1400" dirty="0">
                    <a:latin typeface="Arial" panose="020B0604020202020204" pitchFamily="34" charset="0"/>
                  </a:rPr>
                  <a:t>−d </a:t>
                </a: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b="0" dirty="0">
                    <a:effectLst/>
                    <a:latin typeface="Arial MT"/>
                  </a:rPr>
                  <a:t>)	: </a:t>
                </a:r>
                <a:r>
                  <a:rPr lang="en-US" sz="1400" dirty="0" err="1">
                    <a:latin typeface="Arial" panose="020B0604020202020204" pitchFamily="34" charset="0"/>
                  </a:rPr>
                  <a:t>Peluang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c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Peluang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kemunculan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term</a:t>
                </a:r>
                <a:r>
                  <a:rPr lang="en-US" sz="1400" dirty="0"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 </a:t>
                </a:r>
                <a:r>
                  <a:rPr lang="en-US" sz="1400" dirty="0" err="1"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ke</a:t>
                </a:r>
                <a:r>
                  <a:rPr lang="en-US" sz="1400" dirty="0"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−</a:t>
                </a:r>
                <a:r>
                  <a:rPr lang="en-US" sz="1400" i="1" dirty="0">
                    <a:latin typeface="Arial" panose="020B0604020202020204" pitchFamily="34" charset="0"/>
                  </a:rPr>
                  <a:t>t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sentiment c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Indeks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untuk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Indeks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untuk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setiap</a:t>
                </a:r>
                <a:r>
                  <a:rPr lang="en-US" sz="1400" dirty="0">
                    <a:latin typeface="Arial" panose="020B0604020202020204" pitchFamily="34" charset="0"/>
                  </a:rPr>
                  <a:t> kata </a:t>
                </a:r>
                <a:r>
                  <a:rPr lang="en-US" sz="1400" dirty="0" err="1">
                    <a:latin typeface="Arial" panose="020B0604020202020204" pitchFamily="34" charset="0"/>
                  </a:rPr>
                  <a:t>atau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term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dengan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t</a:t>
                </a:r>
                <a:r>
                  <a:rPr lang="en-US" sz="1400" dirty="0">
                    <a:latin typeface="Arial" panose="020B0604020202020204" pitchFamily="34" charset="0"/>
                  </a:rPr>
                  <a:t> = 1,2,3,....,</a:t>
                </a:r>
                <a:r>
                  <a:rPr lang="en-US" sz="1400" i="1" dirty="0">
                    <a:latin typeface="Arial" panose="020B0604020202020204" pitchFamily="34" charset="0"/>
                  </a:rPr>
                  <a:t>n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Indeks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untuk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setiap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dengan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d </a:t>
                </a:r>
                <a:r>
                  <a:rPr lang="en-US" sz="1400" dirty="0">
                    <a:latin typeface="Arial" panose="020B0604020202020204" pitchFamily="34" charset="0"/>
                  </a:rPr>
                  <a:t>= 1,2,3,....,</a:t>
                </a:r>
                <a:r>
                  <a:rPr lang="en-US" sz="1400" i="1" dirty="0">
                    <a:latin typeface="Arial" panose="020B0604020202020204" pitchFamily="34" charset="0"/>
                  </a:rPr>
                  <a:t>m</a:t>
                </a:r>
                <a:endParaRPr lang="en-US" sz="1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12" y="3954483"/>
                <a:ext cx="6014820" cy="200782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  <p:bldP spid="22" grpId="0" animBg="1"/>
      <p:bldP spid="27" grpId="0" animBg="1"/>
      <p:bldP spid="28" grpId="0" animBg="1"/>
      <p:bldP spid="34" grpId="0" animBg="1"/>
      <p:bldP spid="39" grpId="0" animBg="1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23733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i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</a:p>
        </p:txBody>
      </p:sp>
      <p:cxnSp>
        <p:nvCxnSpPr>
          <p:cNvPr id="43" name="Straight Connector 42"/>
          <p:cNvCxnSpPr>
            <a:cxnSpLocks/>
          </p:cNvCxnSpPr>
          <p:nvPr/>
        </p:nvCxnSpPr>
        <p:spPr>
          <a:xfrm>
            <a:off x="6085840" y="1590040"/>
            <a:ext cx="10160" cy="3667304"/>
          </a:xfrm>
          <a:prstGeom prst="line">
            <a:avLst/>
          </a:prstGeom>
          <a:ln>
            <a:solidFill>
              <a:srgbClr val="243B9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94528" y="1649871"/>
            <a:ext cx="5338566" cy="919401"/>
          </a:xfrm>
          <a:prstGeom prst="roundRect">
            <a:avLst/>
          </a:prstGeom>
          <a:noFill/>
          <a:ln w="28575">
            <a:solidFill>
              <a:srgbClr val="426DC4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Conditional probability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kemunculan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kata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term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569110" y="2939110"/>
                <a:ext cx="3580599" cy="557589"/>
              </a:xfrm>
              <a:prstGeom prst="rect">
                <a:avLst/>
              </a:prstGeom>
              <a:solidFill>
                <a:srgbClr val="DAE3F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110" y="2939110"/>
                <a:ext cx="3580599" cy="557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16"/>
              <p:cNvSpPr/>
              <p:nvPr/>
            </p:nvSpPr>
            <p:spPr>
              <a:xfrm>
                <a:off x="6370922" y="3740164"/>
                <a:ext cx="5636928" cy="1487672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:r>
                  <a:rPr lang="en-US" sz="1400" dirty="0">
                    <a:effectLst/>
                    <a:latin typeface="Arial" panose="020B0604020202020204" pitchFamily="34" charset="0"/>
                  </a:rPr>
                  <a:t>Ke</a:t>
                </a:r>
                <a:r>
                  <a:rPr lang="en-US" sz="1400" dirty="0" err="1">
                    <a:latin typeface="Arial" panose="020B0604020202020204" pitchFamily="34" charset="0"/>
                  </a:rPr>
                  <a:t>terangan</a:t>
                </a:r>
                <a:r>
                  <a:rPr lang="en-US" sz="1400" dirty="0">
                    <a:latin typeface="Arial" panose="020B0604020202020204" pitchFamily="34" charset="0"/>
                  </a:rPr>
                  <a:t>;</a:t>
                </a: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Peluang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suatu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term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c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𝑡𝑐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fi-FI" sz="1400" dirty="0">
                    <a:latin typeface="Arial" panose="020B0604020202020204" pitchFamily="34" charset="0"/>
                  </a:rPr>
                  <a:t>Jumlah kemunculan suatu </a:t>
                </a:r>
                <a:r>
                  <a:rPr lang="fi-FI" sz="1400" i="1" dirty="0">
                    <a:latin typeface="Arial" panose="020B0604020202020204" pitchFamily="34" charset="0"/>
                  </a:rPr>
                  <a:t>term </a:t>
                </a:r>
                <a:r>
                  <a:rPr lang="fi-FI" sz="1400" dirty="0">
                    <a:latin typeface="Arial" panose="020B0604020202020204" pitchFamily="34" charset="0"/>
                  </a:rPr>
                  <a:t>pada kelas sentimen </a:t>
                </a:r>
                <a:r>
                  <a:rPr lang="fi-FI" sz="1400" i="1" dirty="0">
                    <a:latin typeface="Arial" panose="020B0604020202020204" pitchFamily="34" charset="0"/>
                  </a:rPr>
                  <a:t>c</a:t>
                </a:r>
                <a:endParaRPr lang="fi-FI" sz="1400" dirty="0">
                  <a:latin typeface="Arial" panose="020B0604020202020204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seluruh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term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c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seluruh</a:t>
                </a:r>
                <a:r>
                  <a:rPr lang="en-US" sz="1400" dirty="0">
                    <a:latin typeface="Arial" panose="020B0604020202020204" pitchFamily="34" charset="0"/>
                  </a:rPr>
                  <a:t> kata (</a:t>
                </a:r>
                <a:r>
                  <a:rPr lang="en-US" sz="1400" i="1" dirty="0">
                    <a:latin typeface="Arial" panose="020B0604020202020204" pitchFamily="34" charset="0"/>
                  </a:rPr>
                  <a:t>vocabulary</a:t>
                </a:r>
                <a:r>
                  <a:rPr lang="en-US" sz="1400" dirty="0">
                    <a:latin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922" y="3740164"/>
                <a:ext cx="5636928" cy="148767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3576348-FC23-477E-9343-A4EBDBE628A8}"/>
              </a:ext>
            </a:extLst>
          </p:cNvPr>
          <p:cNvSpPr txBox="1"/>
          <p:nvPr/>
        </p:nvSpPr>
        <p:spPr>
          <a:xfrm>
            <a:off x="327025" y="1649871"/>
            <a:ext cx="5338566" cy="646986"/>
          </a:xfrm>
          <a:prstGeom prst="roundRect">
            <a:avLst/>
          </a:prstGeom>
          <a:noFill/>
          <a:ln w="28575">
            <a:solidFill>
              <a:srgbClr val="426DC4"/>
            </a:solidFill>
            <a:prstDash val="dash"/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Prior probability</a:t>
            </a:r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mengetahui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seberapa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DB212C-A7DA-45CC-BBD5-AD1D35D3720C}"/>
                  </a:ext>
                </a:extLst>
              </p:cNvPr>
              <p:cNvSpPr txBox="1"/>
              <p:nvPr/>
            </p:nvSpPr>
            <p:spPr>
              <a:xfrm>
                <a:off x="1132147" y="2876299"/>
                <a:ext cx="3580599" cy="516745"/>
              </a:xfrm>
              <a:prstGeom prst="rect">
                <a:avLst/>
              </a:prstGeom>
              <a:solidFill>
                <a:srgbClr val="DAE3F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DB212C-A7DA-45CC-BBD5-AD1D35D37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47" y="2876299"/>
                <a:ext cx="3580599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16">
                <a:extLst>
                  <a:ext uri="{FF2B5EF4-FFF2-40B4-BE49-F238E27FC236}">
                    <a16:creationId xmlns:a16="http://schemas.microsoft.com/office/drawing/2014/main" id="{898382B7-B884-490C-9C5F-C15148CA8756}"/>
                  </a:ext>
                </a:extLst>
              </p:cNvPr>
              <p:cNvSpPr/>
              <p:nvPr/>
            </p:nvSpPr>
            <p:spPr>
              <a:xfrm>
                <a:off x="327025" y="3740164"/>
                <a:ext cx="5523632" cy="1293610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:r>
                  <a:rPr lang="en-US" sz="1400" dirty="0">
                    <a:effectLst/>
                    <a:latin typeface="Arial" panose="020B0604020202020204" pitchFamily="34" charset="0"/>
                  </a:rPr>
                  <a:t>Ke</a:t>
                </a:r>
                <a:r>
                  <a:rPr lang="en-US" sz="1400" dirty="0" err="1">
                    <a:latin typeface="Arial" panose="020B0604020202020204" pitchFamily="34" charset="0"/>
                  </a:rPr>
                  <a:t>terangan</a:t>
                </a:r>
                <a:r>
                  <a:rPr lang="en-US" sz="1400" dirty="0">
                    <a:latin typeface="Arial" panose="020B0604020202020204" pitchFamily="34" charset="0"/>
                  </a:rPr>
                  <a:t>; </a:t>
                </a: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b="0" dirty="0">
                    <a:effectLst/>
                    <a:latin typeface="Arial MT"/>
                  </a:rPr>
                  <a:t>)	: </a:t>
                </a:r>
                <a:r>
                  <a:rPr lang="en-US" sz="1400" dirty="0" err="1">
                    <a:latin typeface="Arial" panose="020B0604020202020204" pitchFamily="34" charset="0"/>
                  </a:rPr>
                  <a:t>Peluang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c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fi-FI" sz="1400" dirty="0">
                    <a:latin typeface="Arial" panose="020B0604020202020204" pitchFamily="34" charset="0"/>
                  </a:rPr>
                  <a:t>Jumlah ulasan pada kelas sentimen </a:t>
                </a:r>
                <a:r>
                  <a:rPr lang="fi-FI" sz="1400" i="1" dirty="0">
                    <a:latin typeface="Arial" panose="020B0604020202020204" pitchFamily="34" charset="0"/>
                  </a:rPr>
                  <a:t>c</a:t>
                </a:r>
                <a:endParaRPr lang="fi-FI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</a:t>
                </a:r>
                <a:r>
                  <a:rPr lang="fi-FI" sz="1400" dirty="0">
                    <a:latin typeface="Arial" panose="020B0604020202020204" pitchFamily="34" charset="0"/>
                  </a:rPr>
                  <a:t> Jumlah seluruh ulasan</a:t>
                </a:r>
              </a:p>
              <a:p>
                <a:pPr>
                  <a:lnSpc>
                    <a:spcPct val="114000"/>
                  </a:lnSpc>
                </a:pPr>
                <a:endParaRPr lang="en-US" sz="1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ounded Rectangle 16">
                <a:extLst>
                  <a:ext uri="{FF2B5EF4-FFF2-40B4-BE49-F238E27FC236}">
                    <a16:creationId xmlns:a16="http://schemas.microsoft.com/office/drawing/2014/main" id="{898382B7-B884-490C-9C5F-C15148CA8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5" y="3740164"/>
                <a:ext cx="5523632" cy="1293610"/>
              </a:xfrm>
              <a:prstGeom prst="roundRect">
                <a:avLst/>
              </a:prstGeom>
              <a:blipFill>
                <a:blip r:embed="rId6"/>
                <a:stretch>
                  <a:fillRect t="-47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3">
                <a:extLst>
                  <a:ext uri="{FF2B5EF4-FFF2-40B4-BE49-F238E27FC236}">
                    <a16:creationId xmlns:a16="http://schemas.microsoft.com/office/drawing/2014/main" id="{08DC71B2-481E-413C-ABC4-BA9E78F2B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275" y="5494912"/>
                <a:ext cx="7203450" cy="646986"/>
              </a:xfrm>
              <a:prstGeom prst="roundRect">
                <a:avLst/>
              </a:prstGeom>
              <a:noFill/>
              <a:ln w="28575">
                <a:solidFill>
                  <a:srgbClr val="426DC4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add-one </a:t>
                </a:r>
                <a:r>
                  <a:rPr kumimoji="0" lang="en-US" altLang="en-US" sz="1600" b="1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smooting</a:t>
                </a: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menambahkan</a:t>
                </a:r>
                <a:r>
                  <a:rPr lang="en-US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sebesar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1 yang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membuat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setiap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kata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atau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en-US" sz="16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term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muncul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sekali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pada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setiap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kelas</a:t>
                </a:r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3">
                <a:extLst>
                  <a:ext uri="{FF2B5EF4-FFF2-40B4-BE49-F238E27FC236}">
                    <a16:creationId xmlns:a16="http://schemas.microsoft.com/office/drawing/2014/main" id="{08DC71B2-481E-413C-ABC4-BA9E78F2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275" y="5494912"/>
                <a:ext cx="7203450" cy="646986"/>
              </a:xfrm>
              <a:prstGeom prst="round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28575">
                <a:solidFill>
                  <a:srgbClr val="426DC4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18">
            <a:extLst>
              <a:ext uri="{FF2B5EF4-FFF2-40B4-BE49-F238E27FC236}">
                <a16:creationId xmlns:a16="http://schemas.microsoft.com/office/drawing/2014/main" id="{7009A579-D62F-46D7-8814-029EE84D34C8}"/>
              </a:ext>
            </a:extLst>
          </p:cNvPr>
          <p:cNvSpPr/>
          <p:nvPr/>
        </p:nvSpPr>
        <p:spPr>
          <a:xfrm>
            <a:off x="7464957" y="5938758"/>
            <a:ext cx="2232768" cy="343356"/>
          </a:xfrm>
          <a:prstGeom prst="roundRect">
            <a:avLst/>
          </a:prstGeom>
          <a:solidFill>
            <a:srgbClr val="4472C4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6990" tIns="46990" rIns="46990" bIns="46990" rtlCol="0" anchor="ctr">
            <a:spAutoFit/>
          </a:bodyPr>
          <a:lstStyle/>
          <a:p>
            <a:pPr algn="ctr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(Manning </a:t>
            </a:r>
            <a:r>
              <a:rPr lang="en-US" alt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2008).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0132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 animBg="1"/>
      <p:bldP spid="52" grpId="0"/>
      <p:bldP spid="19" grpId="0" animBg="1"/>
      <p:bldP spid="20" grpId="0" animBg="1"/>
      <p:bldP spid="23" grpId="0"/>
      <p:bldP spid="11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FAF65E20-D606-4EE2-AB9D-E678DF19709D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D836EF-63B9-42F1-B2F2-A31DF54043EC}"/>
              </a:ext>
            </a:extLst>
          </p:cNvPr>
          <p:cNvSpPr/>
          <p:nvPr/>
        </p:nvSpPr>
        <p:spPr>
          <a:xfrm>
            <a:off x="10752399" y="4955803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235455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i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46380" y="2493212"/>
            <a:ext cx="6056976" cy="1007936"/>
          </a:xfrm>
          <a:prstGeom prst="roundRect">
            <a:avLst/>
          </a:prstGeom>
          <a:noFill/>
          <a:ln w="28575">
            <a:solidFill>
              <a:srgbClr val="426DC4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" panose="020B0604020202020204" pitchFamily="34" charset="0"/>
              </a:rPr>
              <a:t>Penggunaan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metode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</a:rPr>
              <a:t>L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exicon-based </a:t>
            </a:r>
            <a:r>
              <a:rPr lang="en-US" sz="1600" dirty="0">
                <a:effectLst/>
                <a:latin typeface="Arial" panose="020B0604020202020204" pitchFamily="34" charset="0"/>
              </a:rPr>
              <a:t>pada proses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pelabelan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dapat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mengurangi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bahkan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meniadakan</a:t>
            </a:r>
            <a:r>
              <a:rPr lang="en-US" sz="1600" dirty="0">
                <a:effectLst/>
                <a:latin typeface="Arial" panose="020B0604020202020204" pitchFamily="34" charset="0"/>
              </a:rPr>
              <a:t> proses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pelabelan</a:t>
            </a:r>
            <a:r>
              <a:rPr lang="en-US" sz="1600" dirty="0">
                <a:effectLst/>
                <a:latin typeface="Arial" panose="020B0604020202020204" pitchFamily="34" charset="0"/>
              </a:rPr>
              <a:t> yang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dilakukan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secara</a:t>
            </a:r>
            <a:r>
              <a:rPr lang="en-US" sz="1600" dirty="0">
                <a:effectLst/>
                <a:latin typeface="Arial" panose="020B0604020202020204" pitchFamily="34" charset="0"/>
              </a:rPr>
              <a:t> manual oleh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peneliti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18" name="Rounded Rectangle 18"/>
          <p:cNvSpPr/>
          <p:nvPr/>
        </p:nvSpPr>
        <p:spPr>
          <a:xfrm>
            <a:off x="9413582" y="3304202"/>
            <a:ext cx="1989774" cy="343356"/>
          </a:xfrm>
          <a:prstGeom prst="roundRect">
            <a:avLst/>
          </a:prstGeom>
          <a:solidFill>
            <a:srgbClr val="4472C4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6990" tIns="46990" rIns="46990" bIns="4699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Wikarsa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et al.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2022).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22307D-D1A1-42A2-9CB9-43D38140544D}"/>
              </a:ext>
            </a:extLst>
          </p:cNvPr>
          <p:cNvSpPr/>
          <p:nvPr/>
        </p:nvSpPr>
        <p:spPr>
          <a:xfrm>
            <a:off x="1260162" y="2471348"/>
            <a:ext cx="2085975" cy="2085975"/>
          </a:xfrm>
          <a:prstGeom prst="ellipse">
            <a:avLst/>
          </a:prstGeom>
          <a:noFill/>
          <a:ln w="38100">
            <a:solidFill>
              <a:srgbClr val="426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640EDD-4C11-43D2-A36B-AF77BA945CA3}"/>
              </a:ext>
            </a:extLst>
          </p:cNvPr>
          <p:cNvSpPr/>
          <p:nvPr/>
        </p:nvSpPr>
        <p:spPr>
          <a:xfrm>
            <a:off x="2588896" y="2517073"/>
            <a:ext cx="2085975" cy="2085975"/>
          </a:xfrm>
          <a:prstGeom prst="ellipse">
            <a:avLst/>
          </a:prstGeom>
          <a:noFill/>
          <a:ln w="38100">
            <a:solidFill>
              <a:srgbClr val="426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F029D-8E99-4190-8E82-2D30F55DDF65}"/>
              </a:ext>
            </a:extLst>
          </p:cNvPr>
          <p:cNvSpPr txBox="1"/>
          <p:nvPr/>
        </p:nvSpPr>
        <p:spPr>
          <a:xfrm flipH="1">
            <a:off x="1239408" y="3184036"/>
            <a:ext cx="15030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26DC4"/>
                </a:solidFill>
              </a:rPr>
              <a:t>Lexicon</a:t>
            </a:r>
          </a:p>
          <a:p>
            <a:pPr algn="ctr"/>
            <a:r>
              <a:rPr lang="en-US" b="1" dirty="0">
                <a:solidFill>
                  <a:srgbClr val="426DC4"/>
                </a:solidFill>
              </a:rPr>
              <a:t>based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B2B82-B4C4-4E01-8592-BFC434225A90}"/>
              </a:ext>
            </a:extLst>
          </p:cNvPr>
          <p:cNvSpPr txBox="1"/>
          <p:nvPr/>
        </p:nvSpPr>
        <p:spPr>
          <a:xfrm flipH="1">
            <a:off x="3187540" y="3191169"/>
            <a:ext cx="15030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26DC4"/>
                </a:solidFill>
              </a:rPr>
              <a:t>Naive</a:t>
            </a:r>
          </a:p>
          <a:p>
            <a:pPr algn="ctr"/>
            <a:r>
              <a:rPr lang="en-US" b="1" dirty="0">
                <a:solidFill>
                  <a:srgbClr val="426DC4"/>
                </a:solidFill>
              </a:rPr>
              <a:t>Bayes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B1DB2-F7F0-4609-9B98-6D9F3A942908}"/>
              </a:ext>
            </a:extLst>
          </p:cNvPr>
          <p:cNvSpPr txBox="1"/>
          <p:nvPr/>
        </p:nvSpPr>
        <p:spPr>
          <a:xfrm flipH="1">
            <a:off x="2223851" y="3317351"/>
            <a:ext cx="15030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26DC4"/>
                </a:solidFill>
              </a:rPr>
              <a:t>Hybrid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11F0DAF-C239-4D96-9CD9-1437B0B5AC9D}"/>
              </a:ext>
            </a:extLst>
          </p:cNvPr>
          <p:cNvCxnSpPr>
            <a:cxnSpLocks/>
            <a:stCxn id="2" idx="0"/>
            <a:endCxn id="29" idx="1"/>
          </p:cNvCxnSpPr>
          <p:nvPr/>
        </p:nvCxnSpPr>
        <p:spPr>
          <a:xfrm rot="16200000" flipV="1">
            <a:off x="1745881" y="1914079"/>
            <a:ext cx="461439" cy="65310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5FF829D-FA44-4C90-B134-F8EC37ACF7B4}"/>
              </a:ext>
            </a:extLst>
          </p:cNvPr>
          <p:cNvCxnSpPr>
            <a:cxnSpLocks/>
            <a:stCxn id="12" idx="4"/>
            <a:endCxn id="30" idx="3"/>
          </p:cNvCxnSpPr>
          <p:nvPr/>
        </p:nvCxnSpPr>
        <p:spPr>
          <a:xfrm rot="16200000" flipH="1">
            <a:off x="3697244" y="4537687"/>
            <a:ext cx="497445" cy="6281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3BA2EA5-7BF9-4253-8015-C663E2B665D7}"/>
              </a:ext>
            </a:extLst>
          </p:cNvPr>
          <p:cNvSpPr txBox="1"/>
          <p:nvPr/>
        </p:nvSpPr>
        <p:spPr>
          <a:xfrm flipH="1">
            <a:off x="147005" y="1825243"/>
            <a:ext cx="150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426DC4"/>
                </a:solidFill>
              </a:rPr>
              <a:t>Pelabelan</a:t>
            </a:r>
            <a:endParaRPr lang="en-US" b="1" dirty="0">
              <a:solidFill>
                <a:srgbClr val="426DC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F3DB59-04CF-4180-ABFC-122C7BD3DC1A}"/>
              </a:ext>
            </a:extLst>
          </p:cNvPr>
          <p:cNvSpPr txBox="1"/>
          <p:nvPr/>
        </p:nvSpPr>
        <p:spPr>
          <a:xfrm flipH="1">
            <a:off x="4260049" y="4915827"/>
            <a:ext cx="150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426DC4"/>
                </a:solidFill>
              </a:rPr>
              <a:t>Pemodelan</a:t>
            </a:r>
            <a:endParaRPr lang="en-US" b="1" dirty="0">
              <a:solidFill>
                <a:srgbClr val="426DC4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94B088-4255-43E5-A96B-98F508A4F1BF}"/>
              </a:ext>
            </a:extLst>
          </p:cNvPr>
          <p:cNvSpPr/>
          <p:nvPr/>
        </p:nvSpPr>
        <p:spPr>
          <a:xfrm rot="16200000">
            <a:off x="6915721" y="3926670"/>
            <a:ext cx="634311" cy="31419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17608B-536B-4736-AD38-C6C982A7AAC7}"/>
              </a:ext>
            </a:extLst>
          </p:cNvPr>
          <p:cNvSpPr txBox="1"/>
          <p:nvPr/>
        </p:nvSpPr>
        <p:spPr>
          <a:xfrm flipH="1">
            <a:off x="7389972" y="3893470"/>
            <a:ext cx="1025366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Akurasi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D98A63A-6FB2-4323-8224-2C3068CE256C}"/>
              </a:ext>
            </a:extLst>
          </p:cNvPr>
          <p:cNvSpPr/>
          <p:nvPr/>
        </p:nvSpPr>
        <p:spPr>
          <a:xfrm rot="5400000">
            <a:off x="8448499" y="3950160"/>
            <a:ext cx="634311" cy="31419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F8D62E-A464-4511-882E-A48DF53B019E}"/>
              </a:ext>
            </a:extLst>
          </p:cNvPr>
          <p:cNvSpPr txBox="1"/>
          <p:nvPr/>
        </p:nvSpPr>
        <p:spPr>
          <a:xfrm flipH="1">
            <a:off x="8908731" y="3772293"/>
            <a:ext cx="150304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Kesalahan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bias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18" grpId="0" animBg="1"/>
      <p:bldP spid="2" grpId="0" animBg="1"/>
      <p:bldP spid="12" grpId="0" animBg="1"/>
      <p:bldP spid="4" grpId="0"/>
      <p:bldP spid="15" grpId="0"/>
      <p:bldP spid="16" grpId="0"/>
      <p:bldP spid="29" grpId="0"/>
      <p:bldP spid="30" grpId="0"/>
      <p:bldP spid="3" grpId="0" animBg="1"/>
      <p:bldP spid="21" grpId="0"/>
      <p:bldP spid="24" grpId="0" animBg="1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gradFill flip="none" rotWithShape="1">
            <a:gsLst>
              <a:gs pos="0">
                <a:srgbClr val="006BDA">
                  <a:shade val="30000"/>
                  <a:satMod val="115000"/>
                </a:srgbClr>
              </a:gs>
              <a:gs pos="50000">
                <a:srgbClr val="006BDA">
                  <a:shade val="67500"/>
                  <a:satMod val="115000"/>
                </a:srgbClr>
              </a:gs>
              <a:gs pos="100000">
                <a:srgbClr val="006B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32" name="Chevron 6">
            <a:extLst>
              <a:ext uri="{FF2B5EF4-FFF2-40B4-BE49-F238E27FC236}">
                <a16:creationId xmlns:a16="http://schemas.microsoft.com/office/drawing/2014/main" id="{3E497C1C-92FE-466E-83EA-31C6D897C24B}"/>
              </a:ext>
            </a:extLst>
          </p:cNvPr>
          <p:cNvSpPr/>
          <p:nvPr/>
        </p:nvSpPr>
        <p:spPr>
          <a:xfrm>
            <a:off x="8307643" y="1205861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5913909">
            <a:off x="17763" y="5712423"/>
            <a:ext cx="532291" cy="53229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3162618">
            <a:off x="11621739" y="194864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ounded Rectangle 16">
            <a:extLst>
              <a:ext uri="{FF2B5EF4-FFF2-40B4-BE49-F238E27FC236}">
                <a16:creationId xmlns:a16="http://schemas.microsoft.com/office/drawing/2014/main" id="{73DD2398-E9F8-49D9-AADB-9EF2FF5C8308}"/>
              </a:ext>
            </a:extLst>
          </p:cNvPr>
          <p:cNvSpPr/>
          <p:nvPr/>
        </p:nvSpPr>
        <p:spPr>
          <a:xfrm>
            <a:off x="6551012" y="2494325"/>
            <a:ext cx="5267130" cy="949106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4000"/>
              </a:lnSpc>
            </a:pPr>
            <a:r>
              <a:rPr lang="en-US" sz="1400" dirty="0" err="1">
                <a:latin typeface="Arial" panose="020B0604020202020204" pitchFamily="34" charset="0"/>
              </a:rPr>
              <a:t>Membagi</a:t>
            </a:r>
            <a:r>
              <a:rPr lang="en-US" sz="1400" dirty="0">
                <a:latin typeface="Arial" panose="020B0604020202020204" pitchFamily="34" charset="0"/>
              </a:rPr>
              <a:t> data </a:t>
            </a:r>
            <a:r>
              <a:rPr lang="en-US" sz="1400" dirty="0" err="1">
                <a:latin typeface="Arial" panose="020B0604020202020204" pitchFamily="34" charset="0"/>
              </a:rPr>
              <a:t>secara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stratifikasi</a:t>
            </a:r>
            <a:r>
              <a:rPr lang="en-US" sz="1400" dirty="0">
                <a:latin typeface="Arial" panose="020B0604020202020204" pitchFamily="34" charset="0"/>
              </a:rPr>
              <a:t> pada </a:t>
            </a:r>
            <a:r>
              <a:rPr lang="en-US" sz="1400" dirty="0" err="1">
                <a:latin typeface="Arial" panose="020B0604020202020204" pitchFamily="34" charset="0"/>
              </a:rPr>
              <a:t>setiap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kelas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sentimen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ke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dalam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</a:rPr>
              <a:t>k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lipatan</a:t>
            </a:r>
            <a:r>
              <a:rPr lang="en-US" sz="1400" dirty="0">
                <a:latin typeface="Arial" panose="020B0604020202020204" pitchFamily="34" charset="0"/>
              </a:rPr>
              <a:t> (fold), </a:t>
            </a:r>
            <a:r>
              <a:rPr lang="en-US" sz="1400" dirty="0" err="1">
                <a:latin typeface="Arial" panose="020B0604020202020204" pitchFamily="34" charset="0"/>
              </a:rPr>
              <a:t>kemudian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melakukan</a:t>
            </a:r>
            <a:r>
              <a:rPr lang="en-US" sz="1400" dirty="0">
                <a:latin typeface="Arial" panose="020B0604020202020204" pitchFamily="34" charset="0"/>
              </a:rPr>
              <a:t> proses </a:t>
            </a:r>
            <a:r>
              <a:rPr lang="en-US" sz="1400" i="1" dirty="0">
                <a:latin typeface="Arial" panose="020B0604020202020204" pitchFamily="34" charset="0"/>
              </a:rPr>
              <a:t>training</a:t>
            </a:r>
            <a:r>
              <a:rPr lang="en-US" sz="1400" dirty="0">
                <a:latin typeface="Arial" panose="020B0604020202020204" pitchFamily="34" charset="0"/>
              </a:rPr>
              <a:t> dan </a:t>
            </a:r>
            <a:r>
              <a:rPr lang="en-US" sz="1400" i="1" dirty="0">
                <a:latin typeface="Arial" panose="020B0604020202020204" pitchFamily="34" charset="0"/>
              </a:rPr>
              <a:t>testing</a:t>
            </a:r>
            <a:r>
              <a:rPr lang="en-US" sz="1400" dirty="0">
                <a:latin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</a:rPr>
              <a:t>diulang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sebanyak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</a:rPr>
              <a:t>k</a:t>
            </a:r>
            <a:r>
              <a:rPr lang="en-US" sz="1400" dirty="0">
                <a:latin typeface="Arial" panose="020B0604020202020204" pitchFamily="34" charset="0"/>
              </a:rPr>
              <a:t> kali </a:t>
            </a:r>
          </a:p>
        </p:txBody>
      </p:sp>
      <p:sp>
        <p:nvSpPr>
          <p:cNvPr id="31" name="Chevron 6">
            <a:extLst>
              <a:ext uri="{FF2B5EF4-FFF2-40B4-BE49-F238E27FC236}">
                <a16:creationId xmlns:a16="http://schemas.microsoft.com/office/drawing/2014/main" id="{43953E38-96F9-4F62-A42F-84AB837EAA8D}"/>
              </a:ext>
            </a:extLst>
          </p:cNvPr>
          <p:cNvSpPr/>
          <p:nvPr/>
        </p:nvSpPr>
        <p:spPr>
          <a:xfrm>
            <a:off x="6647996" y="1198876"/>
            <a:ext cx="1757680" cy="592455"/>
          </a:xfrm>
          <a:prstGeom prst="chevron">
            <a:avLst/>
          </a:prstGeom>
          <a:gradFill flip="none" rotWithShape="1">
            <a:gsLst>
              <a:gs pos="0">
                <a:srgbClr val="006FD5">
                  <a:shade val="30000"/>
                  <a:satMod val="115000"/>
                </a:srgbClr>
              </a:gs>
              <a:gs pos="50000">
                <a:srgbClr val="006FD5">
                  <a:shade val="67500"/>
                  <a:satMod val="115000"/>
                </a:srgbClr>
              </a:gs>
              <a:gs pos="100000">
                <a:srgbClr val="006FD5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775A63B0-FA76-4EF8-AEC0-95CEA30F8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306809"/>
              </p:ext>
            </p:extLst>
          </p:nvPr>
        </p:nvGraphicFramePr>
        <p:xfrm>
          <a:off x="7692850" y="5229331"/>
          <a:ext cx="4168784" cy="95840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302185">
                  <a:extLst>
                    <a:ext uri="{9D8B030D-6E8A-4147-A177-3AD203B41FA5}">
                      <a16:colId xmlns:a16="http://schemas.microsoft.com/office/drawing/2014/main" val="698625850"/>
                    </a:ext>
                  </a:extLst>
                </a:gridCol>
                <a:gridCol w="1216520">
                  <a:extLst>
                    <a:ext uri="{9D8B030D-6E8A-4147-A177-3AD203B41FA5}">
                      <a16:colId xmlns:a16="http://schemas.microsoft.com/office/drawing/2014/main" val="493492869"/>
                    </a:ext>
                  </a:extLst>
                </a:gridCol>
                <a:gridCol w="1650079">
                  <a:extLst>
                    <a:ext uri="{9D8B030D-6E8A-4147-A177-3AD203B41FA5}">
                      <a16:colId xmlns:a16="http://schemas.microsoft.com/office/drawing/2014/main" val="10092737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Akurasi</a:t>
                      </a: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Macro avg F1-score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544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Naive bayes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47206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Hybrid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58849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997A977-E4E4-49E3-AB09-4E4F10CB0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21398"/>
              </p:ext>
            </p:extLst>
          </p:nvPr>
        </p:nvGraphicFramePr>
        <p:xfrm>
          <a:off x="586724" y="3385228"/>
          <a:ext cx="5028403" cy="180765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9026">
                  <a:extLst>
                    <a:ext uri="{9D8B030D-6E8A-4147-A177-3AD203B41FA5}">
                      <a16:colId xmlns:a16="http://schemas.microsoft.com/office/drawing/2014/main" val="2986897848"/>
                    </a:ext>
                  </a:extLst>
                </a:gridCol>
                <a:gridCol w="749026">
                  <a:extLst>
                    <a:ext uri="{9D8B030D-6E8A-4147-A177-3AD203B41FA5}">
                      <a16:colId xmlns:a16="http://schemas.microsoft.com/office/drawing/2014/main" val="698625850"/>
                    </a:ext>
                  </a:extLst>
                </a:gridCol>
                <a:gridCol w="841985">
                  <a:extLst>
                    <a:ext uri="{9D8B030D-6E8A-4147-A177-3AD203B41FA5}">
                      <a16:colId xmlns:a16="http://schemas.microsoft.com/office/drawing/2014/main" val="493492869"/>
                    </a:ext>
                  </a:extLst>
                </a:gridCol>
                <a:gridCol w="806902">
                  <a:extLst>
                    <a:ext uri="{9D8B030D-6E8A-4147-A177-3AD203B41FA5}">
                      <a16:colId xmlns:a16="http://schemas.microsoft.com/office/drawing/2014/main" val="1009273746"/>
                    </a:ext>
                  </a:extLst>
                </a:gridCol>
                <a:gridCol w="1064175">
                  <a:extLst>
                    <a:ext uri="{9D8B030D-6E8A-4147-A177-3AD203B41FA5}">
                      <a16:colId xmlns:a16="http://schemas.microsoft.com/office/drawing/2014/main" val="2381685908"/>
                    </a:ext>
                  </a:extLst>
                </a:gridCol>
                <a:gridCol w="817289">
                  <a:extLst>
                    <a:ext uri="{9D8B030D-6E8A-4147-A177-3AD203B41FA5}">
                      <a16:colId xmlns:a16="http://schemas.microsoft.com/office/drawing/2014/main" val="1613704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Kelas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avg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Akurasi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8544846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Naive Bayes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Positif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rowSpan="2"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rowSpan="2"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6472062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88495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Hybrid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Positif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0907339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54886"/>
                  </a:ext>
                </a:extLst>
              </a:tr>
            </a:tbl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C9F08A5-093A-4839-8C34-78150010E96A}"/>
              </a:ext>
            </a:extLst>
          </p:cNvPr>
          <p:cNvCxnSpPr/>
          <p:nvPr/>
        </p:nvCxnSpPr>
        <p:spPr>
          <a:xfrm>
            <a:off x="6096000" y="207085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C672E7FE-AFC2-4E4E-8429-442F6C35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24" y="2099537"/>
            <a:ext cx="1029188" cy="1031331"/>
          </a:xfrm>
          <a:prstGeom prst="rect">
            <a:avLst/>
          </a:prstGeom>
        </p:spPr>
      </p:pic>
      <p:sp>
        <p:nvSpPr>
          <p:cNvPr id="65" name="Rounded Rectangle 22">
            <a:extLst>
              <a:ext uri="{FF2B5EF4-FFF2-40B4-BE49-F238E27FC236}">
                <a16:creationId xmlns:a16="http://schemas.microsoft.com/office/drawing/2014/main" id="{CBE7B75A-7509-4BEF-A075-A142131AD791}"/>
              </a:ext>
            </a:extLst>
          </p:cNvPr>
          <p:cNvSpPr/>
          <p:nvPr/>
        </p:nvSpPr>
        <p:spPr>
          <a:xfrm>
            <a:off x="1768081" y="2340370"/>
            <a:ext cx="3902789" cy="628508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</a:rPr>
              <a:t>Multinomial Naive Bayes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Scikit-Learn, 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</a:rPr>
              <a:t>Package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MultinomialNB</a:t>
            </a:r>
            <a:endParaRPr lang="en-US" sz="14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72" name="Rounded Rectangle 22">
            <a:extLst>
              <a:ext uri="{FF2B5EF4-FFF2-40B4-BE49-F238E27FC236}">
                <a16:creationId xmlns:a16="http://schemas.microsoft.com/office/drawing/2014/main" id="{DF0E9BB5-89D9-4540-A10D-46BB4B15829B}"/>
              </a:ext>
            </a:extLst>
          </p:cNvPr>
          <p:cNvSpPr/>
          <p:nvPr/>
        </p:nvSpPr>
        <p:spPr>
          <a:xfrm>
            <a:off x="1664123" y="5498928"/>
            <a:ext cx="2873604" cy="605631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</a:rPr>
              <a:t>Pembagian data secara stratifikasi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</a:rPr>
              <a:t>90 % data latih : 10 % data uji</a:t>
            </a:r>
          </a:p>
        </p:txBody>
      </p:sp>
      <p:sp>
        <p:nvSpPr>
          <p:cNvPr id="73" name="Rounded Rectangle 22">
            <a:extLst>
              <a:ext uri="{FF2B5EF4-FFF2-40B4-BE49-F238E27FC236}">
                <a16:creationId xmlns:a16="http://schemas.microsoft.com/office/drawing/2014/main" id="{31634ED3-6A74-41E8-A0F2-EE4CBEDBE0B7}"/>
              </a:ext>
            </a:extLst>
          </p:cNvPr>
          <p:cNvSpPr/>
          <p:nvPr/>
        </p:nvSpPr>
        <p:spPr>
          <a:xfrm>
            <a:off x="7582584" y="2203497"/>
            <a:ext cx="3151327" cy="417981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id-ID" sz="1400" b="1" i="1" u="none" strike="noStrike" kern="0" spc="0" dirty="0">
                <a:ln>
                  <a:noFill/>
                </a:ln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Stratified K-Fold Cross Validation</a:t>
            </a:r>
            <a:endParaRPr lang="en-US" sz="1400" b="1" i="1" u="none" strike="noStrike" kern="0" spc="0" dirty="0">
              <a:ln>
                <a:noFill/>
              </a:ln>
              <a:solidFill>
                <a:schemeClr val="tx1"/>
              </a:solidFill>
              <a:effectLst>
                <a:glow>
                  <a:srgbClr val="000000"/>
                </a:glow>
                <a:reflection stA="0" endPos="0" fadeDir="0" sx="0" sy="0"/>
              </a:effectLs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F1AC51-04B4-48F8-A3C3-49B2ECB50021}"/>
              </a:ext>
            </a:extLst>
          </p:cNvPr>
          <p:cNvGrpSpPr/>
          <p:nvPr/>
        </p:nvGrpSpPr>
        <p:grpSpPr>
          <a:xfrm>
            <a:off x="8689107" y="3468430"/>
            <a:ext cx="2435296" cy="1563364"/>
            <a:chOff x="8689107" y="3468430"/>
            <a:chExt cx="2435296" cy="156336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BA2CC20-AC9A-47B4-92B7-B1D2D68C2BED}"/>
                </a:ext>
              </a:extLst>
            </p:cNvPr>
            <p:cNvGrpSpPr/>
            <p:nvPr/>
          </p:nvGrpSpPr>
          <p:grpSpPr>
            <a:xfrm>
              <a:off x="9111786" y="3853692"/>
              <a:ext cx="1401671" cy="1178102"/>
              <a:chOff x="9510937" y="3577020"/>
              <a:chExt cx="1647247" cy="1384508"/>
            </a:xfrm>
          </p:grpSpPr>
          <p:graphicFrame>
            <p:nvGraphicFramePr>
              <p:cNvPr id="17" name="Chart 16">
                <a:extLst>
                  <a:ext uri="{FF2B5EF4-FFF2-40B4-BE49-F238E27FC236}">
                    <a16:creationId xmlns:a16="http://schemas.microsoft.com/office/drawing/2014/main" id="{D0F04040-375C-47DF-B1E6-746A365DA3C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05380255"/>
                  </p:ext>
                </p:extLst>
              </p:nvPr>
            </p:nvGraphicFramePr>
            <p:xfrm>
              <a:off x="9510938" y="3577020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aphicFrame>
            <p:nvGraphicFramePr>
              <p:cNvPr id="75" name="Chart 74">
                <a:extLst>
                  <a:ext uri="{FF2B5EF4-FFF2-40B4-BE49-F238E27FC236}">
                    <a16:creationId xmlns:a16="http://schemas.microsoft.com/office/drawing/2014/main" id="{4D25C3EA-8BE4-4ADA-9FF7-704610265A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58198063"/>
                  </p:ext>
                </p:extLst>
              </p:nvPr>
            </p:nvGraphicFramePr>
            <p:xfrm>
              <a:off x="10083225" y="3577020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77" name="Chart 76">
                <a:extLst>
                  <a:ext uri="{FF2B5EF4-FFF2-40B4-BE49-F238E27FC236}">
                    <a16:creationId xmlns:a16="http://schemas.microsoft.com/office/drawing/2014/main" id="{6D95E1C7-83DD-4E53-B9AA-F3C28C420C4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51823018"/>
                  </p:ext>
                </p:extLst>
              </p:nvPr>
            </p:nvGraphicFramePr>
            <p:xfrm>
              <a:off x="9510937" y="4051039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78" name="Chart 77">
                <a:extLst>
                  <a:ext uri="{FF2B5EF4-FFF2-40B4-BE49-F238E27FC236}">
                    <a16:creationId xmlns:a16="http://schemas.microsoft.com/office/drawing/2014/main" id="{F0B61E2B-835C-4D80-8BFC-AB3BA2355B2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22605048"/>
                  </p:ext>
                </p:extLst>
              </p:nvPr>
            </p:nvGraphicFramePr>
            <p:xfrm>
              <a:off x="10083223" y="4051038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graphicFrame>
            <p:nvGraphicFramePr>
              <p:cNvPr id="80" name="Chart 79">
                <a:extLst>
                  <a:ext uri="{FF2B5EF4-FFF2-40B4-BE49-F238E27FC236}">
                    <a16:creationId xmlns:a16="http://schemas.microsoft.com/office/drawing/2014/main" id="{A3879A61-F45F-4366-97AB-EA7E03B686C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87864606"/>
                  </p:ext>
                </p:extLst>
              </p:nvPr>
            </p:nvGraphicFramePr>
            <p:xfrm>
              <a:off x="9510937" y="4532319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graphicFrame>
            <p:nvGraphicFramePr>
              <p:cNvPr id="81" name="Chart 80">
                <a:extLst>
                  <a:ext uri="{FF2B5EF4-FFF2-40B4-BE49-F238E27FC236}">
                    <a16:creationId xmlns:a16="http://schemas.microsoft.com/office/drawing/2014/main" id="{7E57BBD4-8098-440F-852C-AFDD154BC87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35663824"/>
                  </p:ext>
                </p:extLst>
              </p:nvPr>
            </p:nvGraphicFramePr>
            <p:xfrm>
              <a:off x="10083223" y="4532318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graphicFrame>
            <p:nvGraphicFramePr>
              <p:cNvPr id="82" name="Chart 81">
                <a:extLst>
                  <a:ext uri="{FF2B5EF4-FFF2-40B4-BE49-F238E27FC236}">
                    <a16:creationId xmlns:a16="http://schemas.microsoft.com/office/drawing/2014/main" id="{8E01BBE5-2089-40ED-BE13-DA101590CD8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79796605"/>
                  </p:ext>
                </p:extLst>
              </p:nvPr>
            </p:nvGraphicFramePr>
            <p:xfrm>
              <a:off x="10655511" y="3581853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graphicFrame>
            <p:nvGraphicFramePr>
              <p:cNvPr id="83" name="Chart 82">
                <a:extLst>
                  <a:ext uri="{FF2B5EF4-FFF2-40B4-BE49-F238E27FC236}">
                    <a16:creationId xmlns:a16="http://schemas.microsoft.com/office/drawing/2014/main" id="{86FAA1C7-C157-4193-BC5A-9D6666CA9F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8442745"/>
                  </p:ext>
                </p:extLst>
              </p:nvPr>
            </p:nvGraphicFramePr>
            <p:xfrm>
              <a:off x="10655509" y="4055871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graphicFrame>
            <p:nvGraphicFramePr>
              <p:cNvPr id="84" name="Chart 83">
                <a:extLst>
                  <a:ext uri="{FF2B5EF4-FFF2-40B4-BE49-F238E27FC236}">
                    <a16:creationId xmlns:a16="http://schemas.microsoft.com/office/drawing/2014/main" id="{08857C07-9EEA-4F25-B2CB-0689434713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42189276"/>
                  </p:ext>
                </p:extLst>
              </p:nvPr>
            </p:nvGraphicFramePr>
            <p:xfrm>
              <a:off x="10655509" y="4537151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</p:grpSp>
        <p:sp>
          <p:nvSpPr>
            <p:cNvPr id="85" name="Rounded Rectangle 22">
              <a:extLst>
                <a:ext uri="{FF2B5EF4-FFF2-40B4-BE49-F238E27FC236}">
                  <a16:creationId xmlns:a16="http://schemas.microsoft.com/office/drawing/2014/main" id="{101EA4D6-A2D5-476B-AB0B-50D089954B91}"/>
                </a:ext>
              </a:extLst>
            </p:cNvPr>
            <p:cNvSpPr/>
            <p:nvPr/>
          </p:nvSpPr>
          <p:spPr>
            <a:xfrm>
              <a:off x="8689107" y="3468430"/>
              <a:ext cx="2435296" cy="417981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id-ID" sz="1100" i="1" strike="noStrike" kern="0" spc="0" dirty="0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Stratified</a:t>
              </a:r>
              <a:r>
                <a:rPr lang="en-US" sz="1100" i="1" kern="0" dirty="0"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id-ID" sz="1100" i="1" strike="noStrike" kern="0" spc="0" dirty="0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K-Fold Cross Validation</a:t>
              </a:r>
              <a:endParaRPr lang="en-US" sz="1100" i="1" strike="noStrike" kern="0" spc="0" dirty="0">
                <a:ln>
                  <a:noFill/>
                </a:ln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B953F1C-168F-4396-8A70-F79EC9CC78B5}"/>
              </a:ext>
            </a:extLst>
          </p:cNvPr>
          <p:cNvGrpSpPr/>
          <p:nvPr/>
        </p:nvGrpSpPr>
        <p:grpSpPr>
          <a:xfrm>
            <a:off x="6274215" y="3483410"/>
            <a:ext cx="2435296" cy="1524912"/>
            <a:chOff x="6274215" y="3483410"/>
            <a:chExt cx="2435296" cy="15249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98DA1A9-BB4C-4B7D-BD0C-4B170309A010}"/>
                </a:ext>
              </a:extLst>
            </p:cNvPr>
            <p:cNvGrpSpPr/>
            <p:nvPr/>
          </p:nvGrpSpPr>
          <p:grpSpPr>
            <a:xfrm>
              <a:off x="6274215" y="3483410"/>
              <a:ext cx="2435296" cy="1524912"/>
              <a:chOff x="6274215" y="3483410"/>
              <a:chExt cx="2435296" cy="1524912"/>
            </a:xfrm>
          </p:grpSpPr>
          <p:graphicFrame>
            <p:nvGraphicFramePr>
              <p:cNvPr id="79" name="Chart 78">
                <a:extLst>
                  <a:ext uri="{FF2B5EF4-FFF2-40B4-BE49-F238E27FC236}">
                    <a16:creationId xmlns:a16="http://schemas.microsoft.com/office/drawing/2014/main" id="{F7E24012-A2E4-4251-9922-2A87DC94C9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87569240"/>
                  </p:ext>
                </p:extLst>
              </p:nvPr>
            </p:nvGraphicFramePr>
            <p:xfrm>
              <a:off x="6838011" y="3847275"/>
              <a:ext cx="1375258" cy="116104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sp>
            <p:nvSpPr>
              <p:cNvPr id="86" name="Rounded Rectangle 22">
                <a:extLst>
                  <a:ext uri="{FF2B5EF4-FFF2-40B4-BE49-F238E27FC236}">
                    <a16:creationId xmlns:a16="http://schemas.microsoft.com/office/drawing/2014/main" id="{C8B63453-EBC5-4325-BB8D-15F9F24BD02C}"/>
                  </a:ext>
                </a:extLst>
              </p:cNvPr>
              <p:cNvSpPr/>
              <p:nvPr/>
            </p:nvSpPr>
            <p:spPr>
              <a:xfrm>
                <a:off x="6274215" y="3483410"/>
                <a:ext cx="2435296" cy="417981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100" i="1" strike="noStrike" kern="0" spc="0" dirty="0">
                    <a:ln>
                      <a:noFill/>
                    </a:ln>
                    <a:solidFill>
                      <a:schemeClr val="tx1"/>
                    </a:solidFill>
                    <a:effectLst>
                      <a:glow>
                        <a:srgbClr val="000000"/>
                      </a:glow>
                      <a:reflection stA="0" endPos="0" fadeDir="0" sx="0" sy="0"/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Dataset</a:t>
                </a:r>
              </a:p>
            </p:txBody>
          </p:sp>
        </p:grpSp>
        <p:sp>
          <p:nvSpPr>
            <p:cNvPr id="87" name="Rounded Rectangle 22">
              <a:extLst>
                <a:ext uri="{FF2B5EF4-FFF2-40B4-BE49-F238E27FC236}">
                  <a16:creationId xmlns:a16="http://schemas.microsoft.com/office/drawing/2014/main" id="{849B4194-C152-4FA0-BC7C-1312F628B5BD}"/>
                </a:ext>
              </a:extLst>
            </p:cNvPr>
            <p:cNvSpPr/>
            <p:nvPr/>
          </p:nvSpPr>
          <p:spPr>
            <a:xfrm>
              <a:off x="7491863" y="4056265"/>
              <a:ext cx="644231" cy="417981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strike="noStrike" kern="0" spc="0" dirty="0" err="1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Positif</a:t>
              </a:r>
              <a:endParaRPr lang="en-US" sz="1050" strike="noStrike" kern="0" spc="0" dirty="0">
                <a:ln>
                  <a:noFill/>
                </a:ln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8" name="Rounded Rectangle 22">
              <a:extLst>
                <a:ext uri="{FF2B5EF4-FFF2-40B4-BE49-F238E27FC236}">
                  <a16:creationId xmlns:a16="http://schemas.microsoft.com/office/drawing/2014/main" id="{6AA46B10-CCA6-4901-B4A9-72D2B21C296B}"/>
                </a:ext>
              </a:extLst>
            </p:cNvPr>
            <p:cNvSpPr/>
            <p:nvPr/>
          </p:nvSpPr>
          <p:spPr>
            <a:xfrm>
              <a:off x="6881645" y="4100220"/>
              <a:ext cx="740552" cy="417981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strike="noStrike" kern="0" spc="0" dirty="0" err="1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Negatif</a:t>
              </a:r>
              <a:endParaRPr lang="en-US" sz="1050" strike="noStrike" kern="0" spc="0" dirty="0">
                <a:ln>
                  <a:noFill/>
                </a:ln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EE73358-1C5E-4FFF-B73B-371196ED09BC}"/>
              </a:ext>
            </a:extLst>
          </p:cNvPr>
          <p:cNvSpPr/>
          <p:nvPr/>
        </p:nvSpPr>
        <p:spPr>
          <a:xfrm>
            <a:off x="8435293" y="4320581"/>
            <a:ext cx="417811" cy="20695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7A03BB-494B-4C69-9DD4-73DC92AAE8F8}"/>
              </a:ext>
            </a:extLst>
          </p:cNvPr>
          <p:cNvGrpSpPr/>
          <p:nvPr/>
        </p:nvGrpSpPr>
        <p:grpSpPr>
          <a:xfrm>
            <a:off x="10749427" y="3987190"/>
            <a:ext cx="1238753" cy="819735"/>
            <a:chOff x="10749427" y="3987190"/>
            <a:chExt cx="1238753" cy="819735"/>
          </a:xfrm>
        </p:grpSpPr>
        <p:graphicFrame>
          <p:nvGraphicFramePr>
            <p:cNvPr id="99" name="Chart 98">
              <a:extLst>
                <a:ext uri="{FF2B5EF4-FFF2-40B4-BE49-F238E27FC236}">
                  <a16:creationId xmlns:a16="http://schemas.microsoft.com/office/drawing/2014/main" id="{72F323C9-0584-4EB5-970E-370C8D234C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50438608"/>
                </p:ext>
              </p:extLst>
            </p:nvPr>
          </p:nvGraphicFramePr>
          <p:xfrm>
            <a:off x="10749428" y="4072641"/>
            <a:ext cx="377207" cy="3184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aphicFrame>
          <p:nvGraphicFramePr>
            <p:cNvPr id="100" name="Chart 99">
              <a:extLst>
                <a:ext uri="{FF2B5EF4-FFF2-40B4-BE49-F238E27FC236}">
                  <a16:creationId xmlns:a16="http://schemas.microsoft.com/office/drawing/2014/main" id="{99CBBB35-D3AA-432C-B33A-629A8665AD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78796519"/>
                </p:ext>
              </p:extLst>
            </p:nvPr>
          </p:nvGraphicFramePr>
          <p:xfrm>
            <a:off x="10749427" y="4472869"/>
            <a:ext cx="377207" cy="3184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01" name="Rounded Rectangle 22">
              <a:extLst>
                <a:ext uri="{FF2B5EF4-FFF2-40B4-BE49-F238E27FC236}">
                  <a16:creationId xmlns:a16="http://schemas.microsoft.com/office/drawing/2014/main" id="{9F4357B5-2F2A-4835-BA88-1627F9D318AF}"/>
                </a:ext>
              </a:extLst>
            </p:cNvPr>
            <p:cNvSpPr/>
            <p:nvPr/>
          </p:nvSpPr>
          <p:spPr>
            <a:xfrm>
              <a:off x="11077038" y="3987190"/>
              <a:ext cx="886344" cy="417981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sz="1100" strike="noStrike" kern="0" spc="0" dirty="0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Data </a:t>
              </a:r>
              <a:r>
                <a:rPr lang="en-US" sz="1100" strike="noStrike" kern="0" spc="0" dirty="0" err="1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Latih</a:t>
              </a:r>
              <a:endParaRPr lang="en-US" sz="1100" strike="noStrike" kern="0" spc="0" dirty="0">
                <a:ln>
                  <a:noFill/>
                </a:ln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2" name="Rounded Rectangle 22">
              <a:extLst>
                <a:ext uri="{FF2B5EF4-FFF2-40B4-BE49-F238E27FC236}">
                  <a16:creationId xmlns:a16="http://schemas.microsoft.com/office/drawing/2014/main" id="{4F76B81C-4007-42AD-97E9-B891E5F16B1D}"/>
                </a:ext>
              </a:extLst>
            </p:cNvPr>
            <p:cNvSpPr/>
            <p:nvPr/>
          </p:nvSpPr>
          <p:spPr>
            <a:xfrm>
              <a:off x="11101836" y="4388944"/>
              <a:ext cx="886344" cy="417981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sz="1100" strike="noStrike" kern="0" spc="0" dirty="0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Data Uji</a:t>
              </a:r>
            </a:p>
          </p:txBody>
        </p:sp>
      </p:grpSp>
      <p:sp>
        <p:nvSpPr>
          <p:cNvPr id="104" name="Rounded Rectangle 22">
            <a:extLst>
              <a:ext uri="{FF2B5EF4-FFF2-40B4-BE49-F238E27FC236}">
                <a16:creationId xmlns:a16="http://schemas.microsoft.com/office/drawing/2014/main" id="{31B905E9-1E57-4FBE-A268-222BEBB1043D}"/>
              </a:ext>
            </a:extLst>
          </p:cNvPr>
          <p:cNvSpPr/>
          <p:nvPr/>
        </p:nvSpPr>
        <p:spPr>
          <a:xfrm>
            <a:off x="6320923" y="5508723"/>
            <a:ext cx="1288049" cy="508213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100" kern="0" dirty="0" err="1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Evaluasi</a:t>
            </a:r>
            <a:r>
              <a:rPr lang="en-US" sz="1100" kern="0" dirty="0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Model </a:t>
            </a:r>
            <a:r>
              <a:rPr lang="en-US" sz="1100" kern="0" dirty="0" err="1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1100" kern="0" dirty="0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i="1" kern="0" dirty="0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 </a:t>
            </a:r>
            <a:r>
              <a:rPr lang="en-US" sz="1100" kern="0" dirty="0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10 :</a:t>
            </a:r>
            <a:endParaRPr lang="en-US" sz="1100" i="1" strike="noStrike" kern="0" spc="0" dirty="0">
              <a:ln>
                <a:noFill/>
              </a:ln>
              <a:solidFill>
                <a:schemeClr val="tx1"/>
              </a:solidFill>
              <a:effectLst>
                <a:glow>
                  <a:srgbClr val="000000"/>
                </a:glow>
                <a:reflection stA="0" endPos="0" fadeDir="0" sx="0" sy="0"/>
              </a:effectLs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25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74" grpId="0" animBg="1"/>
      <p:bldP spid="31" grpId="0" animBg="1"/>
      <p:bldP spid="65" grpId="0" animBg="1"/>
      <p:bldP spid="72" grpId="0" animBg="1"/>
      <p:bldP spid="73" grpId="0" animBg="1"/>
      <p:bldP spid="23" grpId="0" animBg="1"/>
      <p:bldP spid="10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9FD0D-28F6-4833-9FFC-4E276DB90535}"/>
              </a:ext>
            </a:extLst>
          </p:cNvPr>
          <p:cNvSpPr/>
          <p:nvPr/>
        </p:nvSpPr>
        <p:spPr>
          <a:xfrm>
            <a:off x="7539308" y="4231767"/>
            <a:ext cx="1120647" cy="17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1013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79" b="96933" l="2750" r="97417">
                        <a14:foregroundMark x1="49083" y1="68609" x2="49083" y2="68609"/>
                        <a14:foregroundMark x1="45750" y1="96933" x2="45750" y2="96933"/>
                        <a14:foregroundMark x1="67167" y1="39162" x2="67167" y2="39162"/>
                        <a14:foregroundMark x1="63833" y1="17894" x2="63833" y2="17894"/>
                        <a14:foregroundMark x1="66917" y1="9305" x2="66917" y2="9305"/>
                        <a14:foregroundMark x1="57583" y1="9611" x2="57583" y2="9611"/>
                        <a14:foregroundMark x1="67917" y1="8691" x2="67917" y2="8691"/>
                        <a14:foregroundMark x1="51667" y1="5521" x2="51667" y2="5521"/>
                        <a14:foregroundMark x1="36917" y1="5828" x2="36917" y2="5828"/>
                        <a14:foregroundMark x1="34083" y1="13497" x2="34083" y2="13497"/>
                        <a14:foregroundMark x1="31500" y1="17894" x2="31500" y2="17894"/>
                        <a14:foregroundMark x1="31750" y1="12474" x2="31750" y2="12474"/>
                        <a14:foregroundMark x1="31750" y1="11861" x2="33083" y2="18200"/>
                        <a14:foregroundMark x1="36417" y1="5521" x2="40500" y2="8998"/>
                        <a14:foregroundMark x1="51667" y1="3579" x2="50083" y2="10020"/>
                        <a14:foregroundMark x1="48333" y1="13497" x2="48333" y2="17280"/>
                        <a14:foregroundMark x1="53167" y1="17894" x2="57333" y2="18814"/>
                        <a14:foregroundMark x1="57583" y1="16360" x2="58417" y2="19530"/>
                        <a14:foregroundMark x1="58417" y1="16360" x2="59417" y2="20143"/>
                        <a14:foregroundMark x1="59417" y1="15644" x2="59917" y2="19121"/>
                        <a14:foregroundMark x1="58667" y1="14724" x2="59667" y2="18507"/>
                        <a14:foregroundMark x1="72833" y1="32822" x2="75270" y2="28050"/>
                        <a14:foregroundMark x1="79301" y1="26275" x2="80333" y2="27710"/>
                        <a14:foregroundMark x1="77183" y1="23329" x2="78727" y2="25476"/>
                        <a14:foregroundMark x1="72833" y1="17280" x2="75662" y2="21214"/>
                        <a14:foregroundMark x1="18583" y1="23006" x2="22417" y2="28323"/>
                        <a14:foregroundMark x1="32750" y1="27096" x2="33583" y2="31902"/>
                        <a14:foregroundMark x1="29417" y1="27096" x2="25833" y2="26789"/>
                        <a14:foregroundMark x1="20333" y1="32515" x2="21167" y2="36299"/>
                        <a14:foregroundMark x1="25583" y1="36299" x2="25833" y2="41411"/>
                        <a14:foregroundMark x1="32750" y1="36299" x2="32000" y2="43558"/>
                        <a14:foregroundMark x1="15500" y1="48364" x2="14417" y2="44274"/>
                        <a14:foregroundMark x1="11083" y1="46421" x2="11083" y2="46421"/>
                        <a14:foregroundMark x1="11583" y1="34765" x2="13917" y2="35992"/>
                        <a14:foregroundMark x1="3833" y1="46421" x2="5667" y2="48057"/>
                        <a14:foregroundMark x1="2833" y1="52761" x2="3833" y2="53067"/>
                        <a14:foregroundMark x1="10583" y1="58487" x2="10583" y2="61350"/>
                        <a14:foregroundMark x1="21917" y1="54090" x2="21167" y2="54090"/>
                        <a14:foregroundMark x1="21417" y1="65133" x2="19833" y2="65133"/>
                        <a14:foregroundMark x1="19833" y1="66769" x2="20917" y2="67689"/>
                        <a14:foregroundMark x1="28917" y1="64519" x2="29917" y2="63292"/>
                        <a14:foregroundMark x1="36667" y1="50307" x2="38500" y2="53476"/>
                        <a14:foregroundMark x1="36417" y1="51227" x2="33833" y2="48364"/>
                        <a14:foregroundMark x1="47500" y1="45194" x2="49083" y2="40389"/>
                        <a14:foregroundMark x1="44167" y1="44274" x2="44167" y2="44274"/>
                        <a14:foregroundMark x1="47500" y1="35072" x2="44917" y2="32822"/>
                        <a14:foregroundMark x1="50583" y1="27710" x2="56833" y2="26176"/>
                        <a14:foregroundMark x1="54250" y1="33129" x2="54250" y2="38241"/>
                        <a14:foregroundMark x1="61000" y1="32515" x2="62000" y2="31902"/>
                        <a14:foregroundMark x1="62250" y1="50920" x2="62750" y2="50307"/>
                        <a14:foregroundMark x1="62500" y1="53783" x2="62500" y2="53783"/>
                        <a14:foregroundMark x1="68750" y1="50613" x2="70250" y2="47444"/>
                        <a14:foregroundMark x1="75917" y1="41718" x2="75917" y2="41718"/>
                        <a14:foregroundMark x1="82167" y1="34765" x2="81917" y2="29039"/>
                        <a14:foregroundMark x1="81667" y1="27096" x2="81667" y2="27096"/>
                        <a14:foregroundMark x1="82667" y1="26483" x2="82667" y2="26483"/>
                        <a14:foregroundMark x1="73667" y1="26483" x2="73667" y2="26483"/>
                        <a14:foregroundMark x1="80333" y1="21984" x2="81167" y2="21984"/>
                        <a14:foregroundMark x1="85250" y1="20757" x2="84750" y2="20450"/>
                        <a14:foregroundMark x1="80083" y1="21063" x2="80083" y2="21063"/>
                        <a14:foregroundMark x1="83167" y1="15337" x2="83167" y2="15337"/>
                        <a14:foregroundMark x1="83167" y1="15337" x2="82417" y2="15337"/>
                        <a14:foregroundMark x1="82417" y1="15951" x2="84500" y2="15644"/>
                        <a14:foregroundMark x1="84750" y1="20143" x2="84500" y2="20143"/>
                        <a14:foregroundMark x1="89917" y1="23006" x2="87583" y2="22699"/>
                        <a14:foregroundMark x1="89917" y1="35378" x2="87833" y2="35992"/>
                        <a14:foregroundMark x1="88333" y1="39468" x2="89417" y2="39468"/>
                        <a14:foregroundMark x1="95833" y1="40389" x2="96667" y2="41718"/>
                        <a14:foregroundMark x1="93000" y1="49284" x2="90667" y2="49898"/>
                        <a14:foregroundMark x1="84500" y1="53783" x2="84750" y2="51534"/>
                        <a14:foregroundMark x1="79333" y1="53067" x2="79333" y2="55317"/>
                        <a14:foregroundMark x1="77750" y1="68303" x2="77750" y2="65849"/>
                        <a14:foregroundMark x1="77750" y1="64826" x2="80583" y2="67076"/>
                        <a14:foregroundMark x1="75167" y1="68303" x2="77250" y2="65440"/>
                        <a14:foregroundMark x1="74167" y1="64519" x2="74167" y2="64519"/>
                        <a14:foregroundMark x1="74417" y1="65133" x2="74417" y2="67076"/>
                        <a14:foregroundMark x1="77750" y1="64213" x2="78250" y2="66462"/>
                        <a14:foregroundMark x1="86583" y1="63292" x2="90917" y2="64826"/>
                        <a14:foregroundMark x1="96417" y1="61656" x2="96417" y2="61656"/>
                        <a14:foregroundMark x1="96417" y1="61656" x2="96667" y2="61043"/>
                        <a14:foregroundMark x1="59917" y1="56646" x2="61500" y2="53067"/>
                        <a14:foregroundMark x1="66417" y1="22699" x2="64833" y2="13804"/>
                        <a14:foregroundMark x1="60167" y1="11554" x2="57583" y2="9611"/>
                        <a14:foregroundMark x1="54750" y1="11247" x2="59417" y2="10020"/>
                        <a14:foregroundMark x1="72833" y1="26483" x2="74417" y2="29039"/>
                        <a14:foregroundMark x1="81417" y1="15951" x2="85000" y2="15337"/>
                        <a14:foregroundMark x1="85500" y1="18814" x2="85500" y2="15337"/>
                        <a14:foregroundMark x1="80583" y1="20450" x2="80583" y2="16667"/>
                        <a14:foregroundMark x1="97417" y1="40389" x2="95583" y2="38855"/>
                        <a14:foregroundMark x1="19333" y1="28323" x2="19333" y2="20552"/>
                        <a14:foregroundMark x1="19333" y1="32209" x2="19333" y2="30199"/>
                        <a14:foregroundMark x1="19702" y1="29672" x2="19833" y2="32924"/>
                        <a14:foregroundMark x1="19601" y1="27167" x2="19648" y2="28323"/>
                        <a14:foregroundMark x1="19333" y1="20552" x2="19588" y2="26849"/>
                        <a14:foregroundMark x1="19833" y1="32924" x2="19583" y2="33742"/>
                        <a14:foregroundMark x1="27333" y1="28323" x2="25583" y2="27403"/>
                        <a14:foregroundMark x1="26333" y1="69939" x2="26333" y2="69939"/>
                        <a14:foregroundMark x1="31750" y1="68609" x2="31750" y2="68609"/>
                        <a14:foregroundMark x1="91750" y1="20143" x2="91750" y2="20143"/>
                        <a14:foregroundMark x1="82667" y1="51534" x2="82667" y2="51534"/>
                        <a14:foregroundMark x1="32333" y1="12883" x2="31000" y2="11554"/>
                        <a14:foregroundMark x1="32083" y1="10941" x2="32083" y2="10941"/>
                        <a14:foregroundMark x1="38000" y1="13804" x2="38000" y2="13804"/>
                        <a14:foregroundMark x1="90250" y1="19530" x2="90250" y2="19530"/>
                        <a14:foregroundMark x1="46833" y1="33129" x2="48833" y2="35685"/>
                        <a14:foregroundMark x1="42417" y1="10327" x2="44167" y2="10634"/>
                        <a14:backgroundMark x1="20917" y1="28732" x2="20917" y2="28732"/>
                        <a14:backgroundMark x1="20917" y1="28732" x2="20083" y2="28323"/>
                        <a14:backgroundMark x1="20083" y1="28323" x2="20083" y2="28323"/>
                        <a14:backgroundMark x1="18833" y1="28323" x2="17250" y2="29959"/>
                        <a14:backgroundMark x1="19583" y1="28732" x2="18833" y2="28732"/>
                        <a14:backgroundMark x1="22417" y1="28323" x2="23500" y2="28016"/>
                        <a14:backgroundMark x1="19333" y1="28323" x2="19333" y2="28323"/>
                        <a14:backgroundMark x1="74167" y1="23006" x2="78250" y2="21677"/>
                        <a14:backgroundMark x1="77500" y1="24540" x2="74917" y2="27710"/>
                      </a14:backgroundRemoval>
                    </a14:imgEffect>
                  </a14:imgLayer>
                </a14:imgProps>
              </a:ext>
            </a:extLst>
          </a:blip>
          <a:srcRect b="3873"/>
          <a:stretch>
            <a:fillRect/>
          </a:stretch>
        </p:blipFill>
        <p:spPr>
          <a:xfrm>
            <a:off x="-1439404" y="3260223"/>
            <a:ext cx="4091026" cy="32050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2341" y="4030674"/>
            <a:ext cx="2653905" cy="1474392"/>
          </a:xfrm>
          <a:prstGeom prst="rect">
            <a:avLst/>
          </a:prstGeom>
        </p:spPr>
      </p:pic>
      <p:pic>
        <p:nvPicPr>
          <p:cNvPr id="59" name="Content Placeholder 99"/>
          <p:cNvPicPr/>
          <p:nvPr/>
        </p:nvPicPr>
        <p:blipFill>
          <a:blip r:embed="rId6"/>
          <a:srcRect l="59883" t="14503" r="13788" b="39633"/>
          <a:stretch>
            <a:fillRect/>
          </a:stretch>
        </p:blipFill>
        <p:spPr>
          <a:xfrm>
            <a:off x="4365623" y="1807294"/>
            <a:ext cx="1366280" cy="1366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5" name="Arrow: Right 44"/>
          <p:cNvSpPr/>
          <p:nvPr/>
        </p:nvSpPr>
        <p:spPr>
          <a:xfrm>
            <a:off x="2964852" y="4624282"/>
            <a:ext cx="573681" cy="287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/>
          <p:cNvSpPr/>
          <p:nvPr/>
        </p:nvSpPr>
        <p:spPr>
          <a:xfrm>
            <a:off x="6147724" y="2241557"/>
            <a:ext cx="573681" cy="287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2"/>
          <p:cNvSpPr/>
          <p:nvPr/>
        </p:nvSpPr>
        <p:spPr>
          <a:xfrm>
            <a:off x="327024" y="5584272"/>
            <a:ext cx="6147518" cy="699769"/>
          </a:xfrm>
          <a:prstGeom prst="roundRect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Perkembangan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teknologi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berdampak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pada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perubahan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tren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yang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berkembang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di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masyarakat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luas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Narulita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dan Zainal 2022)</a:t>
            </a:r>
            <a:endParaRPr lang="en-US" sz="16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77" name="Arrow: Right 76"/>
          <p:cNvSpPr/>
          <p:nvPr/>
        </p:nvSpPr>
        <p:spPr>
          <a:xfrm rot="16200000">
            <a:off x="4786252" y="3492103"/>
            <a:ext cx="506082" cy="2871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252" y="1115828"/>
            <a:ext cx="1261471" cy="662896"/>
          </a:xfrm>
          <a:prstGeom prst="rect">
            <a:avLst/>
          </a:prstGeom>
        </p:spPr>
      </p:pic>
      <p:sp>
        <p:nvSpPr>
          <p:cNvPr id="89" name="Rounded Rectangle 22"/>
          <p:cNvSpPr/>
          <p:nvPr/>
        </p:nvSpPr>
        <p:spPr>
          <a:xfrm>
            <a:off x="816309" y="1311282"/>
            <a:ext cx="2980915" cy="734617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Super App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dari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Livin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’ by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Mandiri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versi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sebelumnya</a:t>
            </a:r>
            <a:endParaRPr lang="en-US" sz="1600" dirty="0">
              <a:effectLst/>
              <a:latin typeface="Arial MT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410" y="2100953"/>
            <a:ext cx="517518" cy="517518"/>
          </a:xfrm>
          <a:prstGeom prst="rect">
            <a:avLst/>
          </a:prstGeom>
        </p:spPr>
      </p:pic>
      <p:sp>
        <p:nvSpPr>
          <p:cNvPr id="84" name="Star: 5 Points 83"/>
          <p:cNvSpPr/>
          <p:nvPr/>
        </p:nvSpPr>
        <p:spPr>
          <a:xfrm>
            <a:off x="2728975" y="2175200"/>
            <a:ext cx="330320" cy="330320"/>
          </a:xfrm>
          <a:prstGeom prst="star5">
            <a:avLst/>
          </a:prstGeom>
          <a:solidFill>
            <a:srgbClr val="4A8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713" y="2686361"/>
            <a:ext cx="407026" cy="407026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337929" y="2171083"/>
            <a:ext cx="10361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087598" y="2175200"/>
            <a:ext cx="851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4,2</a:t>
            </a:r>
          </a:p>
        </p:txBody>
      </p:sp>
      <p:sp>
        <p:nvSpPr>
          <p:cNvPr id="108" name="Rounded Rectangle 22"/>
          <p:cNvSpPr/>
          <p:nvPr/>
        </p:nvSpPr>
        <p:spPr>
          <a:xfrm>
            <a:off x="1340608" y="2504504"/>
            <a:ext cx="2747081" cy="734617"/>
          </a:xfrm>
          <a:prstGeom prst="roundRect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Aplikasi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Keuangan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 Gratis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Terbaik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 ke-3</a:t>
            </a:r>
            <a:endParaRPr lang="en-US" sz="16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111" name="Rounded Rectangle 22"/>
          <p:cNvSpPr/>
          <p:nvPr/>
        </p:nvSpPr>
        <p:spPr>
          <a:xfrm>
            <a:off x="8632764" y="1778724"/>
            <a:ext cx="2949923" cy="1580153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engklasifikasikan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opini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serta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menemukan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pola-pola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menarik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dari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kumpulan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data yang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berbentuk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teks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(Widodo </a:t>
            </a: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et al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. 2022)</a:t>
            </a:r>
            <a:endParaRPr lang="en-US" sz="1600" dirty="0">
              <a:effectLst/>
              <a:latin typeface="Arial MT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5282" y="1357873"/>
            <a:ext cx="636480" cy="63648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ACAB240-F4CE-435A-937D-93B130ABA7EA}"/>
              </a:ext>
            </a:extLst>
          </p:cNvPr>
          <p:cNvGrpSpPr/>
          <p:nvPr/>
        </p:nvGrpSpPr>
        <p:grpSpPr>
          <a:xfrm>
            <a:off x="7009121" y="1340766"/>
            <a:ext cx="1403859" cy="2311027"/>
            <a:chOff x="7009121" y="1340766"/>
            <a:chExt cx="1403859" cy="23110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E4DE90-3CC1-48CA-A67F-7C99F4504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09121" y="1340766"/>
              <a:ext cx="1403859" cy="218555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36E4FEB-3DE4-48B2-8A6E-50DEBBFA7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36775" t="58318" b="33005"/>
            <a:stretch/>
          </p:blipFill>
          <p:spPr>
            <a:xfrm rot="10800000">
              <a:off x="7449965" y="3462137"/>
              <a:ext cx="887583" cy="189656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780CBCB-406F-418E-99C2-EFF66D76740F}"/>
              </a:ext>
            </a:extLst>
          </p:cNvPr>
          <p:cNvGrpSpPr/>
          <p:nvPr/>
        </p:nvGrpSpPr>
        <p:grpSpPr>
          <a:xfrm>
            <a:off x="8982869" y="4346076"/>
            <a:ext cx="1280717" cy="2113362"/>
            <a:chOff x="7339316" y="4337685"/>
            <a:chExt cx="1280717" cy="211336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6A4C05F-466A-4087-BBF1-496B46CCA4A6}"/>
                </a:ext>
              </a:extLst>
            </p:cNvPr>
            <p:cNvSpPr/>
            <p:nvPr/>
          </p:nvSpPr>
          <p:spPr>
            <a:xfrm>
              <a:off x="7339316" y="4896219"/>
              <a:ext cx="1280717" cy="1554828"/>
            </a:xfrm>
            <a:prstGeom prst="rect">
              <a:avLst/>
            </a:prstGeom>
            <a:solidFill>
              <a:srgbClr val="91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72F1DAD-FF77-4D0A-BD71-52F513FDF380}"/>
                </a:ext>
              </a:extLst>
            </p:cNvPr>
            <p:cNvSpPr/>
            <p:nvPr/>
          </p:nvSpPr>
          <p:spPr>
            <a:xfrm>
              <a:off x="7339316" y="4337685"/>
              <a:ext cx="1280717" cy="1195505"/>
            </a:xfrm>
            <a:prstGeom prst="ellipse">
              <a:avLst/>
            </a:prstGeom>
            <a:solidFill>
              <a:srgbClr val="91CB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5A2A47F-0F57-4743-915D-EA26F9F8A354}"/>
                </a:ext>
              </a:extLst>
            </p:cNvPr>
            <p:cNvSpPr/>
            <p:nvPr/>
          </p:nvSpPr>
          <p:spPr>
            <a:xfrm>
              <a:off x="7406573" y="4428173"/>
              <a:ext cx="1116923" cy="1116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F047CE7-84F6-4484-8272-CD5944C9B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24275" y="4552461"/>
              <a:ext cx="909290" cy="909290"/>
            </a:xfrm>
            <a:prstGeom prst="rect">
              <a:avLst/>
            </a:prstGeom>
          </p:spPr>
        </p:pic>
        <p:sp>
          <p:nvSpPr>
            <p:cNvPr id="68" name="Rounded Rectangle 22">
              <a:extLst>
                <a:ext uri="{FF2B5EF4-FFF2-40B4-BE49-F238E27FC236}">
                  <a16:creationId xmlns:a16="http://schemas.microsoft.com/office/drawing/2014/main" id="{DB1A5208-E989-4FC7-A65E-91FBE1C0D38F}"/>
                </a:ext>
              </a:extLst>
            </p:cNvPr>
            <p:cNvSpPr/>
            <p:nvPr/>
          </p:nvSpPr>
          <p:spPr>
            <a:xfrm>
              <a:off x="7368205" y="5671390"/>
              <a:ext cx="1193658" cy="6583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1" dirty="0">
                  <a:effectLst/>
                  <a:latin typeface="Arial" panose="020B0604020202020204" pitchFamily="34" charset="0"/>
                  <a:ea typeface="Arial MT"/>
                  <a:cs typeface="Arial MT"/>
                </a:rPr>
                <a:t>Machine Learning</a:t>
              </a:r>
              <a:endParaRPr lang="en-US" sz="1400" b="1" dirty="0">
                <a:effectLst/>
                <a:latin typeface="Arial M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2A7339-6D47-455C-8A5D-4F4F439A12B6}"/>
              </a:ext>
            </a:extLst>
          </p:cNvPr>
          <p:cNvGrpSpPr/>
          <p:nvPr/>
        </p:nvGrpSpPr>
        <p:grpSpPr>
          <a:xfrm>
            <a:off x="7410616" y="4346076"/>
            <a:ext cx="1280717" cy="2113362"/>
            <a:chOff x="7321716" y="4346076"/>
            <a:chExt cx="1280717" cy="211336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A595B3F-22E8-4A13-9AA4-88C9B686DEF7}"/>
                </a:ext>
              </a:extLst>
            </p:cNvPr>
            <p:cNvGrpSpPr/>
            <p:nvPr/>
          </p:nvGrpSpPr>
          <p:grpSpPr>
            <a:xfrm>
              <a:off x="7321716" y="4346076"/>
              <a:ext cx="1280717" cy="2113362"/>
              <a:chOff x="7339316" y="4337685"/>
              <a:chExt cx="1280717" cy="2113362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8043507-90BF-4D41-9659-FC78C04A497A}"/>
                  </a:ext>
                </a:extLst>
              </p:cNvPr>
              <p:cNvSpPr/>
              <p:nvPr/>
            </p:nvSpPr>
            <p:spPr>
              <a:xfrm>
                <a:off x="7339316" y="4896219"/>
                <a:ext cx="1280717" cy="1554828"/>
              </a:xfrm>
              <a:prstGeom prst="rect">
                <a:avLst/>
              </a:prstGeom>
              <a:solidFill>
                <a:srgbClr val="4EC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E216ED3-9254-4FF9-8CDA-744C4258355E}"/>
                  </a:ext>
                </a:extLst>
              </p:cNvPr>
              <p:cNvSpPr/>
              <p:nvPr/>
            </p:nvSpPr>
            <p:spPr>
              <a:xfrm>
                <a:off x="7339316" y="4337685"/>
                <a:ext cx="1280717" cy="1195505"/>
              </a:xfrm>
              <a:prstGeom prst="ellipse">
                <a:avLst/>
              </a:prstGeom>
              <a:solidFill>
                <a:srgbClr val="4EC0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B5555F7-57B4-4032-A98D-23367FC10E1F}"/>
                  </a:ext>
                </a:extLst>
              </p:cNvPr>
              <p:cNvSpPr/>
              <p:nvPr/>
            </p:nvSpPr>
            <p:spPr>
              <a:xfrm>
                <a:off x="7406573" y="4428173"/>
                <a:ext cx="1116923" cy="11169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ounded Rectangle 22">
                <a:extLst>
                  <a:ext uri="{FF2B5EF4-FFF2-40B4-BE49-F238E27FC236}">
                    <a16:creationId xmlns:a16="http://schemas.microsoft.com/office/drawing/2014/main" id="{F6DFF681-3282-4F24-86B6-82B4DCD40717}"/>
                  </a:ext>
                </a:extLst>
              </p:cNvPr>
              <p:cNvSpPr/>
              <p:nvPr/>
            </p:nvSpPr>
            <p:spPr>
              <a:xfrm>
                <a:off x="7368205" y="5671390"/>
                <a:ext cx="1193658" cy="6583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effectLst/>
                    <a:latin typeface="Arial" panose="020B0604020202020204" pitchFamily="34" charset="0"/>
                    <a:ea typeface="Arial MT"/>
                    <a:cs typeface="Arial MT"/>
                  </a:rPr>
                  <a:t>Lexicon</a:t>
                </a: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latin typeface="Arial" panose="020B0604020202020204" pitchFamily="34" charset="0"/>
                  </a:rPr>
                  <a:t>Based</a:t>
                </a:r>
                <a:endParaRPr lang="en-US" sz="1400" b="1" dirty="0">
                  <a:effectLst/>
                  <a:latin typeface="Arial MT"/>
                </a:endParaRPr>
              </a:p>
            </p:txBody>
          </p:sp>
        </p:grp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6E9E7458-974D-431A-ADEC-70018FB37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504919" y="4447942"/>
              <a:ext cx="1006053" cy="100605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4D69F-7164-48CC-AD97-804EE7CCDEEF}"/>
              </a:ext>
            </a:extLst>
          </p:cNvPr>
          <p:cNvGrpSpPr/>
          <p:nvPr/>
        </p:nvGrpSpPr>
        <p:grpSpPr>
          <a:xfrm>
            <a:off x="10555077" y="4346076"/>
            <a:ext cx="1280717" cy="2113362"/>
            <a:chOff x="10504277" y="4346076"/>
            <a:chExt cx="1280717" cy="2113362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BB10A46-6450-4756-8001-11885B6BDF97}"/>
                </a:ext>
              </a:extLst>
            </p:cNvPr>
            <p:cNvGrpSpPr/>
            <p:nvPr/>
          </p:nvGrpSpPr>
          <p:grpSpPr>
            <a:xfrm>
              <a:off x="10504277" y="4346076"/>
              <a:ext cx="1280717" cy="2113362"/>
              <a:chOff x="7339316" y="4337685"/>
              <a:chExt cx="1280717" cy="211336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D74D142-BB09-4690-8D41-832C63B8367A}"/>
                  </a:ext>
                </a:extLst>
              </p:cNvPr>
              <p:cNvSpPr/>
              <p:nvPr/>
            </p:nvSpPr>
            <p:spPr>
              <a:xfrm>
                <a:off x="7339316" y="4896219"/>
                <a:ext cx="1280717" cy="1554828"/>
              </a:xfrm>
              <a:prstGeom prst="rect">
                <a:avLst/>
              </a:prstGeom>
              <a:solidFill>
                <a:srgbClr val="C052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4ACFD01F-1F09-4B52-B856-9F58C73DDA6C}"/>
                  </a:ext>
                </a:extLst>
              </p:cNvPr>
              <p:cNvSpPr/>
              <p:nvPr/>
            </p:nvSpPr>
            <p:spPr>
              <a:xfrm>
                <a:off x="7339316" y="4337685"/>
                <a:ext cx="1280717" cy="1195505"/>
              </a:xfrm>
              <a:prstGeom prst="ellipse">
                <a:avLst/>
              </a:prstGeom>
              <a:solidFill>
                <a:srgbClr val="C052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B82470F-22B7-4CFF-9AAE-188B7C488D4D}"/>
                  </a:ext>
                </a:extLst>
              </p:cNvPr>
              <p:cNvSpPr/>
              <p:nvPr/>
            </p:nvSpPr>
            <p:spPr>
              <a:xfrm>
                <a:off x="7419273" y="4428173"/>
                <a:ext cx="1116923" cy="111692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ounded Rectangle 22">
                <a:extLst>
                  <a:ext uri="{FF2B5EF4-FFF2-40B4-BE49-F238E27FC236}">
                    <a16:creationId xmlns:a16="http://schemas.microsoft.com/office/drawing/2014/main" id="{6061AB30-7334-4356-9D8B-B4D63833658A}"/>
                  </a:ext>
                </a:extLst>
              </p:cNvPr>
              <p:cNvSpPr/>
              <p:nvPr/>
            </p:nvSpPr>
            <p:spPr>
              <a:xfrm>
                <a:off x="7368205" y="5671390"/>
                <a:ext cx="1193658" cy="6583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b="1" dirty="0">
                    <a:effectLst/>
                    <a:latin typeface="Arial" panose="020B0604020202020204" pitchFamily="34" charset="0"/>
                    <a:ea typeface="Arial MT"/>
                    <a:cs typeface="Arial MT"/>
                  </a:rPr>
                  <a:t>Hybrid</a:t>
                </a:r>
                <a:endParaRPr lang="en-US" sz="1400" b="1" dirty="0">
                  <a:effectLst/>
                  <a:latin typeface="Arial MT"/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A8E61B3-D2C3-46DD-8988-E699DE1A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rgbClr val="ED7D31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78" b="89778" l="3556" r="96889">
                          <a14:foregroundMark x1="81333" y1="71111" x2="81333" y2="66222"/>
                          <a14:foregroundMark x1="93778" y1="64889" x2="93778" y2="64889"/>
                          <a14:foregroundMark x1="11556" y1="35111" x2="22222" y2="27556"/>
                          <a14:foregroundMark x1="3556" y1="35111" x2="3556" y2="35111"/>
                          <a14:foregroundMark x1="96889" y1="64889" x2="96889" y2="6488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26930" y="4589266"/>
              <a:ext cx="817657" cy="817657"/>
            </a:xfrm>
            <a:prstGeom prst="rect">
              <a:avLst/>
            </a:prstGeom>
          </p:spPr>
        </p:pic>
      </p:grpSp>
      <p:sp>
        <p:nvSpPr>
          <p:cNvPr id="98" name="Rounded Rectangle 22">
            <a:extLst>
              <a:ext uri="{FF2B5EF4-FFF2-40B4-BE49-F238E27FC236}">
                <a16:creationId xmlns:a16="http://schemas.microsoft.com/office/drawing/2014/main" id="{0AA93775-14E4-4B85-B771-5C1CF5365152}"/>
              </a:ext>
            </a:extLst>
          </p:cNvPr>
          <p:cNvSpPr/>
          <p:nvPr/>
        </p:nvSpPr>
        <p:spPr>
          <a:xfrm>
            <a:off x="8621155" y="1566744"/>
            <a:ext cx="1728117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Sentimen</a:t>
            </a:r>
            <a:endParaRPr lang="en-US" sz="14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7FB5370-BC8E-43BD-868E-9B43518D68A8}"/>
              </a:ext>
            </a:extLst>
          </p:cNvPr>
          <p:cNvSpPr/>
          <p:nvPr/>
        </p:nvSpPr>
        <p:spPr>
          <a:xfrm rot="5400000">
            <a:off x="9321746" y="3740681"/>
            <a:ext cx="573681" cy="287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26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9" grpId="0" animBg="1"/>
      <p:bldP spid="73" grpId="0" animBg="1"/>
      <p:bldP spid="73" grpId="1" animBg="1"/>
      <p:bldP spid="77" grpId="0" animBg="1"/>
      <p:bldP spid="89" grpId="0" animBg="1"/>
      <p:bldP spid="89" grpId="1" animBg="1"/>
      <p:bldP spid="84" grpId="0" animBg="1"/>
      <p:bldP spid="84" grpId="1" animBg="1"/>
      <p:bldP spid="102" grpId="0"/>
      <p:bldP spid="102" grpId="1"/>
      <p:bldP spid="104" grpId="0"/>
      <p:bldP spid="104" grpId="1"/>
      <p:bldP spid="108" grpId="0"/>
      <p:bldP spid="108" grpId="1"/>
      <p:bldP spid="111" grpId="0" animBg="1"/>
      <p:bldP spid="98" grpId="0" animBg="1"/>
      <p:bldP spid="10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5913909">
            <a:off x="17763" y="5712423"/>
            <a:ext cx="532291" cy="53229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gradFill flip="none" rotWithShape="1">
            <a:gsLst>
              <a:gs pos="0">
                <a:srgbClr val="006BDA">
                  <a:shade val="30000"/>
                  <a:satMod val="115000"/>
                </a:srgbClr>
              </a:gs>
              <a:gs pos="50000">
                <a:srgbClr val="006BDA">
                  <a:shade val="67500"/>
                  <a:satMod val="115000"/>
                </a:srgbClr>
              </a:gs>
              <a:gs pos="100000">
                <a:srgbClr val="006B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3162618">
            <a:off x="11621739" y="194864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0F7A84-B087-4184-9828-6EA0347D925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6"/>
          <a:stretch/>
        </p:blipFill>
        <p:spPr bwMode="auto">
          <a:xfrm>
            <a:off x="1486370" y="2806854"/>
            <a:ext cx="3869612" cy="31420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D0DB264-5B67-4AD5-BA96-9CA919B17EF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6"/>
          <a:stretch/>
        </p:blipFill>
        <p:spPr bwMode="auto">
          <a:xfrm>
            <a:off x="6836020" y="2767656"/>
            <a:ext cx="3944621" cy="31928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4E74A9B6-4B6B-4DB1-ADF9-8578A9A9B2C8}"/>
              </a:ext>
            </a:extLst>
          </p:cNvPr>
          <p:cNvSpPr/>
          <p:nvPr/>
        </p:nvSpPr>
        <p:spPr>
          <a:xfrm>
            <a:off x="1867901" y="2108342"/>
            <a:ext cx="3106550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737870" marR="0" indent="-737870" algn="ctr">
              <a:spcBef>
                <a:spcPts val="3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Heatmap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Pemodelan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Naive Bayes</a:t>
            </a:r>
            <a:endParaRPr lang="en-US" sz="1400" i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A44422-B53A-4CAA-977E-7DA5781E9737}"/>
              </a:ext>
            </a:extLst>
          </p:cNvPr>
          <p:cNvSpPr/>
          <p:nvPr/>
        </p:nvSpPr>
        <p:spPr>
          <a:xfrm>
            <a:off x="7217551" y="2107461"/>
            <a:ext cx="3106550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737870" marR="0" indent="-737870" algn="ctr">
              <a:spcBef>
                <a:spcPts val="3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Heatmap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Pemodelan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Hybrid</a:t>
            </a:r>
            <a:endParaRPr lang="en-US" sz="1400" i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76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5913909">
            <a:off x="17763" y="5712423"/>
            <a:ext cx="532291" cy="53229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gradFill flip="none" rotWithShape="1">
            <a:gsLst>
              <a:gs pos="0">
                <a:srgbClr val="006BDA">
                  <a:shade val="30000"/>
                  <a:satMod val="115000"/>
                </a:srgbClr>
              </a:gs>
              <a:gs pos="50000">
                <a:srgbClr val="006BDA">
                  <a:shade val="67500"/>
                  <a:satMod val="115000"/>
                </a:srgbClr>
              </a:gs>
              <a:gs pos="100000">
                <a:srgbClr val="006B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3162618">
            <a:off x="11621739" y="194864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1F1FF3-68F5-495C-9582-3C3F1A66E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62894"/>
              </p:ext>
            </p:extLst>
          </p:nvPr>
        </p:nvGraphicFramePr>
        <p:xfrm>
          <a:off x="496404" y="2753277"/>
          <a:ext cx="5086350" cy="2933769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252220">
                  <a:extLst>
                    <a:ext uri="{9D8B030D-6E8A-4147-A177-3AD203B41FA5}">
                      <a16:colId xmlns:a16="http://schemas.microsoft.com/office/drawing/2014/main" val="322248851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45053281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0347527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9391599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134302136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Ukuran</a:t>
                      </a:r>
                      <a:r>
                        <a:rPr lang="en-US" sz="1200" dirty="0">
                          <a:effectLst/>
                        </a:rPr>
                        <a:t> Data Uji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Jumlah Data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Akurasi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Macro avg F1-score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23753257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4510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37660488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792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6399656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1056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6179529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7769970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7088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5211279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792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30462057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1056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27369625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45168673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9C8C73-E65C-4112-9B6B-068A4F782D14}"/>
              </a:ext>
            </a:extLst>
          </p:cNvPr>
          <p:cNvCxnSpPr/>
          <p:nvPr/>
        </p:nvCxnSpPr>
        <p:spPr>
          <a:xfrm>
            <a:off x="6096000" y="207085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7AB831-D875-40E2-8F04-6E08D076F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09177"/>
              </p:ext>
            </p:extLst>
          </p:nvPr>
        </p:nvGraphicFramePr>
        <p:xfrm>
          <a:off x="6586236" y="2753277"/>
          <a:ext cx="5029200" cy="243859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652270">
                  <a:extLst>
                    <a:ext uri="{9D8B030D-6E8A-4147-A177-3AD203B41FA5}">
                      <a16:colId xmlns:a16="http://schemas.microsoft.com/office/drawing/2014/main" val="3896018226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78417922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2468548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5868825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K-Fold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Akurasi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Macro avg</a:t>
                      </a:r>
                    </a:p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7568853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20509373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Naive bayes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7685839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227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33352081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27543369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482269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6778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1631766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3E3528E-E49B-46B0-B413-9213CC95FDEE}"/>
              </a:ext>
            </a:extLst>
          </p:cNvPr>
          <p:cNvSpPr txBox="1"/>
          <p:nvPr/>
        </p:nvSpPr>
        <p:spPr>
          <a:xfrm>
            <a:off x="496404" y="2159040"/>
            <a:ext cx="5086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Evaluasi</a:t>
            </a:r>
            <a:r>
              <a:rPr lang="en-US" sz="1400" i="0" dirty="0">
                <a:effectLst/>
                <a:latin typeface="Arial" panose="020B0604020202020204" pitchFamily="34" charset="0"/>
              </a:rPr>
              <a:t> model </a:t>
            </a:r>
            <a:r>
              <a:rPr lang="en-US" sz="1400" i="1" dirty="0">
                <a:latin typeface="Arial" panose="020B0604020202020204" pitchFamily="34" charset="0"/>
              </a:rPr>
              <a:t>N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aive </a:t>
            </a:r>
            <a:r>
              <a:rPr lang="en-US" sz="1400" i="1" dirty="0">
                <a:latin typeface="Arial" panose="020B0604020202020204" pitchFamily="34" charset="0"/>
              </a:rPr>
              <a:t>B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ayes </a:t>
            </a:r>
            <a:r>
              <a:rPr lang="en-US" sz="1400" dirty="0">
                <a:effectLst/>
                <a:latin typeface="Arial" panose="020B0604020202020204" pitchFamily="34" charset="0"/>
              </a:rPr>
              <a:t>dan </a:t>
            </a:r>
            <a:r>
              <a:rPr lang="en-US" sz="1400" i="1" dirty="0">
                <a:latin typeface="Arial" panose="020B0604020202020204" pitchFamily="34" charset="0"/>
              </a:rPr>
              <a:t>H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ybrid</a:t>
            </a:r>
            <a:endParaRPr lang="en-US" sz="1400" i="1" dirty="0">
              <a:latin typeface="Arial" panose="020B0604020202020204" pitchFamily="34" charset="0"/>
            </a:endParaRPr>
          </a:p>
          <a:p>
            <a:pPr algn="ctr"/>
            <a:r>
              <a:rPr lang="en-US" sz="14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400" dirty="0"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berbagai</a:t>
            </a:r>
            <a:r>
              <a:rPr lang="en-US" sz="1400" dirty="0"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ukuran</a:t>
            </a:r>
            <a:r>
              <a:rPr lang="en-US" sz="1400" dirty="0">
                <a:effectLst/>
                <a:latin typeface="Arial" panose="020B0604020202020204" pitchFamily="34" charset="0"/>
              </a:rPr>
              <a:t> data uji</a:t>
            </a:r>
            <a:endParaRPr lang="en-US" sz="14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1281D8-07A3-4CC5-8E86-90C1F638C54C}"/>
              </a:ext>
            </a:extLst>
          </p:cNvPr>
          <p:cNvSpPr txBox="1"/>
          <p:nvPr/>
        </p:nvSpPr>
        <p:spPr>
          <a:xfrm>
            <a:off x="6731793" y="2159040"/>
            <a:ext cx="5086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Evaluasi</a:t>
            </a:r>
            <a:r>
              <a:rPr lang="en-US" sz="1400" i="0" dirty="0">
                <a:effectLst/>
                <a:latin typeface="Arial" panose="020B0604020202020204" pitchFamily="34" charset="0"/>
              </a:rPr>
              <a:t> model </a:t>
            </a:r>
            <a:r>
              <a:rPr lang="en-US" sz="1400" i="1" dirty="0">
                <a:latin typeface="Arial" panose="020B0604020202020204" pitchFamily="34" charset="0"/>
              </a:rPr>
              <a:t>N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aive </a:t>
            </a:r>
            <a:r>
              <a:rPr lang="en-US" sz="1400" i="1" dirty="0">
                <a:latin typeface="Arial" panose="020B0604020202020204" pitchFamily="34" charset="0"/>
              </a:rPr>
              <a:t>B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ayes </a:t>
            </a:r>
            <a:r>
              <a:rPr lang="en-US" sz="1400" dirty="0">
                <a:effectLst/>
                <a:latin typeface="Arial" panose="020B0604020202020204" pitchFamily="34" charset="0"/>
              </a:rPr>
              <a:t>dan </a:t>
            </a:r>
            <a:r>
              <a:rPr lang="en-US" sz="1400" i="1" dirty="0">
                <a:latin typeface="Arial" panose="020B0604020202020204" pitchFamily="34" charset="0"/>
              </a:rPr>
              <a:t>H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ybrid</a:t>
            </a:r>
            <a:endParaRPr lang="en-US" sz="1400" i="1" dirty="0">
              <a:latin typeface="Arial" panose="020B0604020202020204" pitchFamily="34" charset="0"/>
            </a:endParaRPr>
          </a:p>
          <a:p>
            <a:pPr algn="ctr"/>
            <a:r>
              <a:rPr lang="en-US" sz="14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400" dirty="0"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berbagai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</a:rPr>
              <a:t>k-fold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1422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/>
          <p:cNvSpPr/>
          <p:nvPr/>
        </p:nvSpPr>
        <p:spPr>
          <a:xfrm>
            <a:off x="7238232" y="1701396"/>
            <a:ext cx="4248790" cy="41298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26D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690982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graphicFrame>
        <p:nvGraphicFramePr>
          <p:cNvPr id="7" name="Table 6"/>
          <p:cNvGraphicFramePr/>
          <p:nvPr/>
        </p:nvGraphicFramePr>
        <p:xfrm>
          <a:off x="979078" y="4056607"/>
          <a:ext cx="5008245" cy="1524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6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Kelas </a:t>
                      </a:r>
                      <a:r>
                        <a:rPr lang="en-US" sz="1600" dirty="0" err="1"/>
                        <a:t>Aktual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Kelas </a:t>
                      </a:r>
                      <a:r>
                        <a:rPr lang="en-US" sz="1600" dirty="0" err="1"/>
                        <a:t>Prediksi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Positif</a:t>
                      </a:r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 err="1"/>
                        <a:t>Negatif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Positif</a:t>
                      </a:r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True </a:t>
                      </a:r>
                      <a:r>
                        <a:rPr lang="en-US" sz="1600" dirty="0" err="1"/>
                        <a:t>Positif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False </a:t>
                      </a:r>
                      <a:r>
                        <a:rPr lang="en-US" sz="1600" dirty="0" err="1"/>
                        <a:t>Negatif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Negatif</a:t>
                      </a:r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False </a:t>
                      </a:r>
                      <a:r>
                        <a:rPr lang="en-US" sz="1600" dirty="0" err="1"/>
                        <a:t>Positif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True </a:t>
                      </a:r>
                      <a:r>
                        <a:rPr lang="en-US" sz="1600" dirty="0" err="1"/>
                        <a:t>Positif</a:t>
                      </a:r>
                      <a:r>
                        <a:rPr lang="en-US" sz="1600" dirty="0"/>
                        <a:t> 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1163227" y="3672609"/>
            <a:ext cx="4597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04978" y="1718850"/>
            <a:ext cx="5781547" cy="1464231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Evaluasi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mengukur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ketepatan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dalam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mengklasifikasikan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ulasan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dalam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kelas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ditentukan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Ukuran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ketepatan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dilihat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nilai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akurasi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dan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macro avg f1-score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dihitung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confusion matrix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38232" y="1779457"/>
                <a:ext cx="4248790" cy="3898118"/>
              </a:xfrm>
              <a:prstGeom prst="rect">
                <a:avLst/>
              </a:prstGeom>
              <a:noFill/>
              <a:ln w="28575">
                <a:noFill/>
                <a:prstDash val="dash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lvl="1" algn="ctr"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𝐴𝑘𝑢𝑟𝑎𝑠𝑖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𝐹𝑃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𝐹𝑁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 algn="ctr"/>
                <a:endParaRPr lang="en-US" sz="1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𝑅𝑒𝑐𝑎𝑙𝑙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𝐹𝑃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 algn="ctr"/>
                <a:endParaRPr lang="en-US" sz="16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𝑃𝑟𝑒𝑐𝑖𝑠𝑖𝑜𝑛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𝐹𝑁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lvl="1" algn="ctr"/>
                <a:endParaRPr lang="en-US" sz="1600" dirty="0"/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1−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 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𝑝𝑟𝑒𝑐𝑖𝑠𝑖𝑜𝑛</m:t>
                          </m:r>
                        </m:den>
                      </m:f>
                    </m:oMath>
                  </m:oMathPara>
                </a14:m>
                <a:endParaRPr lang="en-US" sz="1600" dirty="0">
                  <a:cs typeface="Cambria Math" panose="02040503050406030204" pitchFamily="18" charset="0"/>
                </a:endParaRPr>
              </a:p>
              <a:p>
                <a:pPr lvl="1" algn="ctr"/>
                <a:endParaRPr lang="en-US" sz="1600" dirty="0">
                  <a:cs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𝑚𝑎𝑐𝑟𝑜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𝑎𝑣𝑔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1−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  <m:t>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  <m:t>𝑠𝑐𝑜𝑟𝑒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  <m:t>𝑘𝑒𝑙𝑎𝑠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lvl="1" algn="ctr"/>
                <a:endParaRPr lang="en-US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232" y="1779457"/>
                <a:ext cx="4248790" cy="3898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  <a:prstDash val="dash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18"/>
          <p:cNvSpPr/>
          <p:nvPr/>
        </p:nvSpPr>
        <p:spPr>
          <a:xfrm>
            <a:off x="3900487" y="3074604"/>
            <a:ext cx="2586037" cy="343356"/>
          </a:xfrm>
          <a:prstGeom prst="roundRect">
            <a:avLst/>
          </a:prstGeom>
          <a:solidFill>
            <a:srgbClr val="4472C4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6990" tIns="46990" rIns="46990" bIns="4699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Nasution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Hayaty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2019)</a:t>
            </a:r>
          </a:p>
        </p:txBody>
      </p:sp>
      <p:sp>
        <p:nvSpPr>
          <p:cNvPr id="32" name="Oval 31"/>
          <p:cNvSpPr/>
          <p:nvPr/>
        </p:nvSpPr>
        <p:spPr>
          <a:xfrm>
            <a:off x="11166441" y="5394857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Oval 32"/>
          <p:cNvSpPr/>
          <p:nvPr/>
        </p:nvSpPr>
        <p:spPr>
          <a:xfrm>
            <a:off x="586272" y="1469040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7" grpId="0" animBg="1"/>
      <p:bldP spid="21" grpId="0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2F5D580-0BC2-4D3E-80BE-F910A8342C1F}"/>
              </a:ext>
            </a:extLst>
          </p:cNvPr>
          <p:cNvSpPr/>
          <p:nvPr/>
        </p:nvSpPr>
        <p:spPr>
          <a:xfrm>
            <a:off x="-331537" y="5294385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260047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Penjelasan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0CE4AB-01AD-4F86-9BA6-8AB2D5A3AD9B}"/>
              </a:ext>
            </a:extLst>
          </p:cNvPr>
          <p:cNvSpPr/>
          <p:nvPr/>
        </p:nvSpPr>
        <p:spPr>
          <a:xfrm>
            <a:off x="1585050" y="5851982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180B46-22E3-4F5C-AB86-5FFCE08087CA}"/>
              </a:ext>
            </a:extLst>
          </p:cNvPr>
          <p:cNvSpPr/>
          <p:nvPr/>
        </p:nvSpPr>
        <p:spPr>
          <a:xfrm>
            <a:off x="7710986" y="1579687"/>
            <a:ext cx="1778760" cy="7387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Manual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8E1886-A002-4DFF-A1DB-ED48BC38C07B}"/>
              </a:ext>
            </a:extLst>
          </p:cNvPr>
          <p:cNvSpPr/>
          <p:nvPr/>
        </p:nvSpPr>
        <p:spPr>
          <a:xfrm>
            <a:off x="7710986" y="3059647"/>
            <a:ext cx="1778760" cy="7387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Lexicon-based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52E075-E260-42A9-A862-8CBD1C028B33}"/>
              </a:ext>
            </a:extLst>
          </p:cNvPr>
          <p:cNvSpPr/>
          <p:nvPr/>
        </p:nvSpPr>
        <p:spPr>
          <a:xfrm>
            <a:off x="7710986" y="4615881"/>
            <a:ext cx="1778760" cy="7387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46570A-C00C-4184-A333-CC71972D5491}"/>
              </a:ext>
            </a:extLst>
          </p:cNvPr>
          <p:cNvCxnSpPr>
            <a:stCxn id="3" idx="2"/>
            <a:endCxn id="10" idx="0"/>
          </p:cNvCxnSpPr>
          <p:nvPr/>
        </p:nvCxnSpPr>
        <p:spPr>
          <a:xfrm>
            <a:off x="8600366" y="2318392"/>
            <a:ext cx="0" cy="74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1AC26D-3517-44AA-B03C-62EADBA8E11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8600366" y="3798352"/>
            <a:ext cx="0" cy="81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6ED492-9438-4EC5-BC48-6CBEA5772F4B}"/>
              </a:ext>
            </a:extLst>
          </p:cNvPr>
          <p:cNvSpPr/>
          <p:nvPr/>
        </p:nvSpPr>
        <p:spPr>
          <a:xfrm>
            <a:off x="4333164" y="3059647"/>
            <a:ext cx="1778760" cy="7387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226D12-FFAA-451C-A9FC-D0F41C0D5820}"/>
              </a:ext>
            </a:extLst>
          </p:cNvPr>
          <p:cNvCxnSpPr>
            <a:cxnSpLocks/>
            <a:stCxn id="10" idx="1"/>
            <a:endCxn id="17" idx="3"/>
          </p:cNvCxnSpPr>
          <p:nvPr/>
        </p:nvCxnSpPr>
        <p:spPr>
          <a:xfrm flipH="1">
            <a:off x="6111924" y="3429000"/>
            <a:ext cx="1599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Predefined Process 20">
            <a:extLst>
              <a:ext uri="{FF2B5EF4-FFF2-40B4-BE49-F238E27FC236}">
                <a16:creationId xmlns:a16="http://schemas.microsoft.com/office/drawing/2014/main" id="{117EC18A-6A48-40F9-B43A-8B7CFCAF3B38}"/>
              </a:ext>
            </a:extLst>
          </p:cNvPr>
          <p:cNvSpPr/>
          <p:nvPr/>
        </p:nvSpPr>
        <p:spPr>
          <a:xfrm>
            <a:off x="955343" y="3059647"/>
            <a:ext cx="1778760" cy="738705"/>
          </a:xfrm>
          <a:prstGeom prst="flowChartPredefined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Multinomial Naive Bayes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56D500-EFB6-411D-AC30-B31F1012CB0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734103" y="3429000"/>
            <a:ext cx="159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71D2BC2-7653-4EF3-A109-59ABD2915D55}"/>
              </a:ext>
            </a:extLst>
          </p:cNvPr>
          <p:cNvSpPr/>
          <p:nvPr/>
        </p:nvSpPr>
        <p:spPr>
          <a:xfrm>
            <a:off x="955343" y="1579687"/>
            <a:ext cx="1778760" cy="7387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Naïve Bayes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D3FFE2-ABD0-4BF9-8CDA-EA8A24F53AE1}"/>
              </a:ext>
            </a:extLst>
          </p:cNvPr>
          <p:cNvCxnSpPr>
            <a:cxnSpLocks/>
            <a:stCxn id="3" idx="1"/>
            <a:endCxn id="32" idx="3"/>
          </p:cNvCxnSpPr>
          <p:nvPr/>
        </p:nvCxnSpPr>
        <p:spPr>
          <a:xfrm flipH="1">
            <a:off x="2734103" y="1949040"/>
            <a:ext cx="4976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65047B-A494-4057-A412-1163D47F4E35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844723" y="2318392"/>
            <a:ext cx="0" cy="74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E2EA0A1-5BE1-4425-9FD8-BECEB8AE5E8C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4184413" y="1458661"/>
            <a:ext cx="1186882" cy="5866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EE4BF96-78BF-47F7-8803-FA8E7275FC2F}"/>
              </a:ext>
            </a:extLst>
          </p:cNvPr>
          <p:cNvSpPr/>
          <p:nvPr/>
        </p:nvSpPr>
        <p:spPr>
          <a:xfrm>
            <a:off x="10345003" y="1574732"/>
            <a:ext cx="1351125" cy="738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B82CD0-CA0D-4ACA-AA60-A1C13FC1514C}"/>
              </a:ext>
            </a:extLst>
          </p:cNvPr>
          <p:cNvCxnSpPr>
            <a:cxnSpLocks/>
            <a:stCxn id="40" idx="2"/>
            <a:endCxn id="3" idx="3"/>
          </p:cNvCxnSpPr>
          <p:nvPr/>
        </p:nvCxnSpPr>
        <p:spPr>
          <a:xfrm flipH="1">
            <a:off x="9489746" y="1944081"/>
            <a:ext cx="855257" cy="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5D0C958-7C5A-4C78-BBFC-BFAE7BF7FC1A}"/>
              </a:ext>
            </a:extLst>
          </p:cNvPr>
          <p:cNvSpPr/>
          <p:nvPr/>
        </p:nvSpPr>
        <p:spPr>
          <a:xfrm>
            <a:off x="10345003" y="4622838"/>
            <a:ext cx="1351125" cy="738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3FDD8C-B588-4E21-9B76-68997C659C21}"/>
              </a:ext>
            </a:extLst>
          </p:cNvPr>
          <p:cNvCxnSpPr>
            <a:cxnSpLocks/>
            <a:stCxn id="12" idx="3"/>
            <a:endCxn id="46" idx="2"/>
          </p:cNvCxnSpPr>
          <p:nvPr/>
        </p:nvCxnSpPr>
        <p:spPr>
          <a:xfrm>
            <a:off x="9489746" y="4985234"/>
            <a:ext cx="855257" cy="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77314CD-5AD2-4FE4-A758-4FFBD81703C8}"/>
              </a:ext>
            </a:extLst>
          </p:cNvPr>
          <p:cNvSpPr txBox="1"/>
          <p:nvPr/>
        </p:nvSpPr>
        <p:spPr>
          <a:xfrm>
            <a:off x="4311554" y="1596138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52147-6CCB-4387-8272-09A3B8732C2B}"/>
              </a:ext>
            </a:extLst>
          </p:cNvPr>
          <p:cNvSpPr txBox="1"/>
          <p:nvPr/>
        </p:nvSpPr>
        <p:spPr>
          <a:xfrm>
            <a:off x="8172735" y="2533856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1F6710-D7B4-44A7-9866-98BBDE2DC206}"/>
              </a:ext>
            </a:extLst>
          </p:cNvPr>
          <p:cNvSpPr txBox="1"/>
          <p:nvPr/>
        </p:nvSpPr>
        <p:spPr>
          <a:xfrm>
            <a:off x="6022075" y="3090446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4DC786-6730-41E8-8E94-AC9084C99203}"/>
              </a:ext>
            </a:extLst>
          </p:cNvPr>
          <p:cNvSpPr txBox="1"/>
          <p:nvPr/>
        </p:nvSpPr>
        <p:spPr>
          <a:xfrm>
            <a:off x="9062115" y="3215822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5E8D1F-939D-4008-A256-DE17E98BDAAF}"/>
              </a:ext>
            </a:extLst>
          </p:cNvPr>
          <p:cNvSpPr txBox="1"/>
          <p:nvPr/>
        </p:nvSpPr>
        <p:spPr>
          <a:xfrm>
            <a:off x="2644253" y="3080548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5C2A03-E182-4BFA-8ED7-11CC1B0D18BD}"/>
              </a:ext>
            </a:extLst>
          </p:cNvPr>
          <p:cNvSpPr txBox="1"/>
          <p:nvPr/>
        </p:nvSpPr>
        <p:spPr>
          <a:xfrm>
            <a:off x="500166" y="2479319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548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7" grpId="0" animBg="1"/>
      <p:bldP spid="21" grpId="0" animBg="1"/>
      <p:bldP spid="32" grpId="0" animBg="1"/>
      <p:bldP spid="40" grpId="0" animBg="1"/>
      <p:bldP spid="46" grpId="0" animBg="1"/>
      <p:bldP spid="2" grpId="0"/>
      <p:bldP spid="26" grpId="0"/>
      <p:bldP spid="27" grpId="0"/>
      <p:bldP spid="28" grpId="0"/>
      <p:bldP spid="29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46" name="Chevron 6">
            <a:extLst>
              <a:ext uri="{FF2B5EF4-FFF2-40B4-BE49-F238E27FC236}">
                <a16:creationId xmlns:a16="http://schemas.microsoft.com/office/drawing/2014/main" id="{D8B4E0ED-34CA-48DF-8D62-E941A155CC33}"/>
              </a:ext>
            </a:extLst>
          </p:cNvPr>
          <p:cNvSpPr/>
          <p:nvPr/>
        </p:nvSpPr>
        <p:spPr>
          <a:xfrm>
            <a:off x="8304078" y="1201642"/>
            <a:ext cx="1858016" cy="592455"/>
          </a:xfrm>
          <a:prstGeom prst="chevron">
            <a:avLst/>
          </a:prstGeom>
          <a:gradFill flip="none" rotWithShape="1">
            <a:gsLst>
              <a:gs pos="0">
                <a:srgbClr val="006BDA">
                  <a:shade val="30000"/>
                  <a:satMod val="115000"/>
                </a:srgbClr>
              </a:gs>
              <a:gs pos="50000">
                <a:srgbClr val="006BDA">
                  <a:shade val="67500"/>
                  <a:satMod val="115000"/>
                </a:srgbClr>
              </a:gs>
              <a:gs pos="100000">
                <a:srgbClr val="006B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&amp; Hybrid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1930654">
            <a:off x="-243410" y="5670723"/>
            <a:ext cx="1267870" cy="1267870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gradFill flip="none" rotWithShape="1">
            <a:gsLst>
              <a:gs pos="0">
                <a:srgbClr val="0065DF">
                  <a:shade val="30000"/>
                  <a:satMod val="115000"/>
                </a:srgbClr>
              </a:gs>
              <a:gs pos="50000">
                <a:srgbClr val="0065DF">
                  <a:shade val="67500"/>
                  <a:satMod val="115000"/>
                </a:srgbClr>
              </a:gs>
              <a:gs pos="100000">
                <a:srgbClr val="0065D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Terbaik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7" name="Chevron 6">
            <a:extLst>
              <a:ext uri="{FF2B5EF4-FFF2-40B4-BE49-F238E27FC236}">
                <a16:creationId xmlns:a16="http://schemas.microsoft.com/office/drawing/2014/main" id="{BDD3D32C-D841-4871-9296-D4783BC33F34}"/>
              </a:ext>
            </a:extLst>
          </p:cNvPr>
          <p:cNvSpPr/>
          <p:nvPr/>
        </p:nvSpPr>
        <p:spPr>
          <a:xfrm>
            <a:off x="10023344" y="1189120"/>
            <a:ext cx="1808437" cy="59604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Terbaik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9778361">
            <a:off x="623538" y="5188109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Rounded Rectangle 16">
            <a:extLst>
              <a:ext uri="{FF2B5EF4-FFF2-40B4-BE49-F238E27FC236}">
                <a16:creationId xmlns:a16="http://schemas.microsoft.com/office/drawing/2014/main" id="{7CAC23CB-812D-4575-BAE0-542FDBE838F2}"/>
              </a:ext>
            </a:extLst>
          </p:cNvPr>
          <p:cNvSpPr/>
          <p:nvPr/>
        </p:nvSpPr>
        <p:spPr>
          <a:xfrm>
            <a:off x="1195240" y="2546274"/>
            <a:ext cx="9829800" cy="578882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Mengukur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ketepatan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suatu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model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dalam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mengklasifikasikan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ulasan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pada data uji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berdasarkan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kelas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sentimen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telah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dilabeli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sebelumnya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Ukuran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ketepatan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model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dilihat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nilai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akurasi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dan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macro avg f1-score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</a:p>
        </p:txBody>
      </p:sp>
      <p:sp>
        <p:nvSpPr>
          <p:cNvPr id="49" name="Rounded Rectangle 22">
            <a:extLst>
              <a:ext uri="{FF2B5EF4-FFF2-40B4-BE49-F238E27FC236}">
                <a16:creationId xmlns:a16="http://schemas.microsoft.com/office/drawing/2014/main" id="{D682330E-07A4-474F-A94D-DFABE47B44E0}"/>
              </a:ext>
            </a:extLst>
          </p:cNvPr>
          <p:cNvSpPr/>
          <p:nvPr/>
        </p:nvSpPr>
        <p:spPr>
          <a:xfrm>
            <a:off x="4965700" y="2177814"/>
            <a:ext cx="22606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Evaluasi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model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E47952-2FF6-4E4C-BB0B-FF1142250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491273"/>
              </p:ext>
            </p:extLst>
          </p:nvPr>
        </p:nvGraphicFramePr>
        <p:xfrm>
          <a:off x="1181099" y="3571028"/>
          <a:ext cx="9829801" cy="140589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938892">
                  <a:extLst>
                    <a:ext uri="{9D8B030D-6E8A-4147-A177-3AD203B41FA5}">
                      <a16:colId xmlns:a16="http://schemas.microsoft.com/office/drawing/2014/main" val="698625850"/>
                    </a:ext>
                  </a:extLst>
                </a:gridCol>
                <a:gridCol w="1811340">
                  <a:extLst>
                    <a:ext uri="{9D8B030D-6E8A-4147-A177-3AD203B41FA5}">
                      <a16:colId xmlns:a16="http://schemas.microsoft.com/office/drawing/2014/main" val="622466901"/>
                    </a:ext>
                  </a:extLst>
                </a:gridCol>
                <a:gridCol w="2179228">
                  <a:extLst>
                    <a:ext uri="{9D8B030D-6E8A-4147-A177-3AD203B41FA5}">
                      <a16:colId xmlns:a16="http://schemas.microsoft.com/office/drawing/2014/main" val="55983564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493492869"/>
                    </a:ext>
                  </a:extLst>
                </a:gridCol>
                <a:gridCol w="2198541">
                  <a:extLst>
                    <a:ext uri="{9D8B030D-6E8A-4147-A177-3AD203B41FA5}">
                      <a16:colId xmlns:a16="http://schemas.microsoft.com/office/drawing/2014/main" val="10092737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Pelabelan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Klasifikasi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Akurasi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Macro avg F1-score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544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Naive bayes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</a:t>
                      </a: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Multinomial Naive Bayes</a:t>
                      </a: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51298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Lexicon-Based</a:t>
                      </a: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Arial MT"/>
                          <a:cs typeface="Arial" panose="020B0604020202020204" pitchFamily="34" charset="0"/>
                        </a:rPr>
                        <a:t>Manual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4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</a:t>
                      </a: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78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Hybrid</a:t>
                      </a:r>
                      <a:endParaRPr lang="en-US" sz="14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4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</a:t>
                      </a: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4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Multinomial Naive Bayes</a:t>
                      </a: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588495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DA3220E-36B5-42E9-8300-0D95CE99B050}"/>
              </a:ext>
            </a:extLst>
          </p:cNvPr>
          <p:cNvSpPr txBox="1"/>
          <p:nvPr/>
        </p:nvSpPr>
        <p:spPr>
          <a:xfrm>
            <a:off x="1182986" y="5351963"/>
            <a:ext cx="1687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</a:rPr>
              <a:t>Evaluasi</a:t>
            </a:r>
            <a:endParaRPr lang="en-US" b="1" dirty="0">
              <a:latin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</a:rPr>
              <a:t>Model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C3FB4C-2582-4D64-9B2E-4C3C55AA6278}"/>
              </a:ext>
            </a:extLst>
          </p:cNvPr>
          <p:cNvSpPr/>
          <p:nvPr/>
        </p:nvSpPr>
        <p:spPr>
          <a:xfrm>
            <a:off x="1195472" y="3917966"/>
            <a:ext cx="9815660" cy="351090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31BD3BD9-D45D-4E05-9C01-378926988CDB}"/>
              </a:ext>
            </a:extLst>
          </p:cNvPr>
          <p:cNvSpPr/>
          <p:nvPr/>
        </p:nvSpPr>
        <p:spPr>
          <a:xfrm>
            <a:off x="1003142" y="3766279"/>
            <a:ext cx="370056" cy="370056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4051E7-6511-4421-811E-5785A072D403}"/>
              </a:ext>
            </a:extLst>
          </p:cNvPr>
          <p:cNvSpPr txBox="1"/>
          <p:nvPr/>
        </p:nvSpPr>
        <p:spPr>
          <a:xfrm>
            <a:off x="2369988" y="5413519"/>
            <a:ext cx="1687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</a:rPr>
              <a:t>&gt;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 0.8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55185C-4A72-43AD-AF35-A784C78F85B2}"/>
              </a:ext>
            </a:extLst>
          </p:cNvPr>
          <p:cNvSpPr txBox="1"/>
          <p:nvPr/>
        </p:nvSpPr>
        <p:spPr>
          <a:xfrm>
            <a:off x="4571325" y="5323765"/>
            <a:ext cx="1687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Model </a:t>
            </a:r>
            <a:r>
              <a:rPr lang="en-US" b="1" dirty="0" err="1">
                <a:latin typeface="Arial" panose="020B0604020202020204" pitchFamily="34" charset="0"/>
              </a:rPr>
              <a:t>Terbaik</a:t>
            </a:r>
            <a:endParaRPr 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519CF7-76F3-44AE-9F9F-EE95E026FE5A}"/>
              </a:ext>
            </a:extLst>
          </p:cNvPr>
          <p:cNvSpPr txBox="1"/>
          <p:nvPr/>
        </p:nvSpPr>
        <p:spPr>
          <a:xfrm>
            <a:off x="5213062" y="5371753"/>
            <a:ext cx="1687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</a:rPr>
              <a:t>=</a:t>
            </a:r>
            <a:endParaRPr 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EB42CA-65B9-4E6C-BA43-97EC1038A975}"/>
              </a:ext>
            </a:extLst>
          </p:cNvPr>
          <p:cNvSpPr txBox="1"/>
          <p:nvPr/>
        </p:nvSpPr>
        <p:spPr>
          <a:xfrm>
            <a:off x="6162567" y="5356700"/>
            <a:ext cx="970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0065DF"/>
                </a:solidFill>
                <a:latin typeface="Arial" panose="020B0604020202020204" pitchFamily="34" charset="0"/>
              </a:rPr>
              <a:t>Naive Bayes</a:t>
            </a:r>
            <a:endParaRPr lang="en-US" sz="1400" i="1" dirty="0">
              <a:solidFill>
                <a:srgbClr val="0065DF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3BF456-2696-422C-9EB1-ED6180E31265}"/>
              </a:ext>
            </a:extLst>
          </p:cNvPr>
          <p:cNvSpPr txBox="1"/>
          <p:nvPr/>
        </p:nvSpPr>
        <p:spPr>
          <a:xfrm>
            <a:off x="7950036" y="5349805"/>
            <a:ext cx="1687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Model </a:t>
            </a:r>
            <a:r>
              <a:rPr lang="en-US" b="1" dirty="0" err="1">
                <a:latin typeface="Arial" panose="020B0604020202020204" pitchFamily="34" charset="0"/>
              </a:rPr>
              <a:t>Alternatif</a:t>
            </a:r>
            <a:endParaRPr 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B8D5E2-E739-4217-AFA4-83CCE8503B30}"/>
              </a:ext>
            </a:extLst>
          </p:cNvPr>
          <p:cNvSpPr txBox="1"/>
          <p:nvPr/>
        </p:nvSpPr>
        <p:spPr>
          <a:xfrm>
            <a:off x="8655273" y="5397793"/>
            <a:ext cx="1687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</a:rPr>
              <a:t>=</a:t>
            </a:r>
            <a:endParaRPr lang="en-US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FFE2C9-D8FD-4B53-A5EB-F814E82311C5}"/>
              </a:ext>
            </a:extLst>
          </p:cNvPr>
          <p:cNvSpPr txBox="1"/>
          <p:nvPr/>
        </p:nvSpPr>
        <p:spPr>
          <a:xfrm>
            <a:off x="9604778" y="5496841"/>
            <a:ext cx="970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C000"/>
                </a:solidFill>
                <a:latin typeface="Arial" panose="020B0604020202020204" pitchFamily="34" charset="0"/>
              </a:rPr>
              <a:t>Hybrid</a:t>
            </a:r>
            <a:endParaRPr lang="en-US" sz="1400" i="1" dirty="0">
              <a:solidFill>
                <a:srgbClr val="FFC000"/>
              </a:solidFill>
            </a:endParaRP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7E278467-4E4C-4403-BA97-9983E70572BA}"/>
              </a:ext>
            </a:extLst>
          </p:cNvPr>
          <p:cNvSpPr/>
          <p:nvPr/>
        </p:nvSpPr>
        <p:spPr>
          <a:xfrm>
            <a:off x="8169617" y="4641941"/>
            <a:ext cx="274179" cy="254845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2AF98-89FC-478C-A8B5-FCCD09D86472}"/>
              </a:ext>
            </a:extLst>
          </p:cNvPr>
          <p:cNvCxnSpPr>
            <a:cxnSpLocks/>
          </p:cNvCxnSpPr>
          <p:nvPr/>
        </p:nvCxnSpPr>
        <p:spPr>
          <a:xfrm flipH="1">
            <a:off x="4391366" y="4464142"/>
            <a:ext cx="1211148" cy="33905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4772E2-71D4-4FE2-998B-6F7031C7AC0F}"/>
              </a:ext>
            </a:extLst>
          </p:cNvPr>
          <p:cNvCxnSpPr>
            <a:cxnSpLocks/>
          </p:cNvCxnSpPr>
          <p:nvPr/>
        </p:nvCxnSpPr>
        <p:spPr>
          <a:xfrm flipV="1">
            <a:off x="7950036" y="4561095"/>
            <a:ext cx="0" cy="135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794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2" grpId="0"/>
      <p:bldP spid="2" grpId="0" animBg="1"/>
      <p:bldP spid="54" grpId="0" animBg="1"/>
      <p:bldP spid="56" grpId="0"/>
      <p:bldP spid="57" grpId="0"/>
      <p:bldP spid="58" grpId="0"/>
      <p:bldP spid="59" grpId="0"/>
      <p:bldP spid="63" grpId="0"/>
      <p:bldP spid="64" grpId="0"/>
      <p:bldP spid="66" grpId="0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1930654">
            <a:off x="278773" y="5870252"/>
            <a:ext cx="471742" cy="471742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124847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Simpulan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dan Saran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9778361">
            <a:off x="11621740" y="1171489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Rounded Rectangle 16">
            <a:extLst>
              <a:ext uri="{FF2B5EF4-FFF2-40B4-BE49-F238E27FC236}">
                <a16:creationId xmlns:a16="http://schemas.microsoft.com/office/drawing/2014/main" id="{7CAC23CB-812D-4575-BAE0-542FDBE838F2}"/>
              </a:ext>
            </a:extLst>
          </p:cNvPr>
          <p:cNvSpPr/>
          <p:nvPr/>
        </p:nvSpPr>
        <p:spPr>
          <a:xfrm>
            <a:off x="1075538" y="1913591"/>
            <a:ext cx="10069204" cy="2247424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Livin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’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Mandiri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di Google Play Store pada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rentang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11-22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2022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dibandingkan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Permasalahan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Livin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’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Mandiri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frekuensi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terlalu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sering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berdekatan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Indonesia sentiment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InSet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kurang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cocok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keseluruhan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ketiga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mengklasifikasikan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Livin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’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Mandiri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Model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performa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terbaik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Naive Bayes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akurasi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macro avg f1-score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0.96. Model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Hybrid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model yang paling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pengerjaan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cepat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meniadakan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manual. 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9" name="Rounded Rectangle 22">
            <a:extLst>
              <a:ext uri="{FF2B5EF4-FFF2-40B4-BE49-F238E27FC236}">
                <a16:creationId xmlns:a16="http://schemas.microsoft.com/office/drawing/2014/main" id="{D682330E-07A4-474F-A94D-DFABE47B44E0}"/>
              </a:ext>
            </a:extLst>
          </p:cNvPr>
          <p:cNvSpPr/>
          <p:nvPr/>
        </p:nvSpPr>
        <p:spPr>
          <a:xfrm>
            <a:off x="4965700" y="1688948"/>
            <a:ext cx="22606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Simpulan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B3A25EE8-99AC-42E9-8A3B-55D6BF548A8B}"/>
              </a:ext>
            </a:extLst>
          </p:cNvPr>
          <p:cNvSpPr/>
          <p:nvPr/>
        </p:nvSpPr>
        <p:spPr>
          <a:xfrm>
            <a:off x="1075538" y="4823197"/>
            <a:ext cx="10069204" cy="817245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emanfaatkan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rating pada proses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endParaRPr lang="en-US" sz="14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enggunakan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InSet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menghindari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14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removal</a:t>
            </a:r>
            <a:endParaRPr lang="en-US" sz="14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4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ybrid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dikembangkan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corpus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memperbaiki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praproses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Rounded Rectangle 22">
            <a:extLst>
              <a:ext uri="{FF2B5EF4-FFF2-40B4-BE49-F238E27FC236}">
                <a16:creationId xmlns:a16="http://schemas.microsoft.com/office/drawing/2014/main" id="{DF1E9915-0B2A-4301-A2A0-02060E646D05}"/>
              </a:ext>
            </a:extLst>
          </p:cNvPr>
          <p:cNvSpPr/>
          <p:nvPr/>
        </p:nvSpPr>
        <p:spPr>
          <a:xfrm>
            <a:off x="4979840" y="4587430"/>
            <a:ext cx="22606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Saran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1112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30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998482F-78C9-4B5A-B1B2-1BC6893F87C7}"/>
              </a:ext>
            </a:extLst>
          </p:cNvPr>
          <p:cNvSpPr/>
          <p:nvPr/>
        </p:nvSpPr>
        <p:spPr>
          <a:xfrm>
            <a:off x="191968" y="109585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305404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Daftar Pustaka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327025" y="1080770"/>
            <a:ext cx="11642725" cy="5447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Adiyana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I, Hakim RBF. 2015.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Implementasi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text mining pada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mesin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pencarian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twitter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untuk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menganalisis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topik-topik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terkait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“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kpk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dan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jokowi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”.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Prosiding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 Seminar Nasional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Matematika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dan Pendidikan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Matematika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UNS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; 2015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Maret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7; Surakarta, Indonesia. 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Azhari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M,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Situmorang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Z,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Rosnelly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R. 2021.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Perbandingan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akurasi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, recall, dan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presisi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klasifikasi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pada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algoritma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C4.5, random forest, SVM, dan naive bayes.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Media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Informatika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Budidarma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5(2):640-651.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Buulolo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IC,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Sihombing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HA. 2021.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Pengenalan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buah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kopi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berdasarkan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parameter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warna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menggunakan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algoritma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backpropagation dan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algoritma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support vector machine (SVM).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Seminastika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2021. 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doi:10.47002/seminastika.v3il.234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Chen J, Huang H, Tian S, Qu Y. 2009. Feature selection for text classification with naive bayes.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Expert Systems with Applications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36(1):5432–5435. doi:10.1016/j.eswa.2008.06.054.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Fitriani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RD, Yasin H,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Tarno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2021.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Penanganan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klasifikasi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kelas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data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tidak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seimbang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random oversampling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pada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naïve bayes 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studi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kasus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 status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peserta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KB IUD di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kabupaten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kendal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).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Gaussian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10(1):11-20.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Koto F,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Rahmaningtyas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GY. 2017. Inset lexicon: evaluation of a word list for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indonesian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sentiment analysis in microblogs. Di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dalam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: Koto F,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Rahmaningtyas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GY, editor. International Conference on Asian Language Processing (IALP); 2017 Des 5-7; Singapura. Singapura: IEEE Xplore.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Hlm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391-394.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Maulana A,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Sibaroni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Y. 2019.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Klasifikasi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ulasan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tempat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makan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berbahasa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Indonesia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menggunakan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lexicon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dan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improved naive bayes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Ind. Journal On Computing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4(3):107-116.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Narulita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S, Zainal VY. 2022. Peran financial technology system di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perbankan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Indonesia di era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pandemi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covid 19.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Social Pedagogy: Journal of Social Science Education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3(1):149-160.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Romadhoni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Y,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Holle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KFH. 2022.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terhadap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permendikbud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no.30 pada media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sosial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twitter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menggunakan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naive bayes dan LSTM.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Informatika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pengembangan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IT (JPIT)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7(2):118-124.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Santoso H,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Armansyah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Desliani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D. 2022.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mahasiswa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terkait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pembelajaran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tatap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muka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menggunakan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naïve bayes classifiers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Techno.COM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21(3):644-654.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Santoso VI, Virginia G,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Lukito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Y. 2017.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Penerapan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sentiment analysis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pada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hasil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evaluasi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hasil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dosen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support vector machine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Transformatika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14(2):79-83.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Thomas S, Yuliana,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Noviyanti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2021.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Studi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pada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youtube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Journal of Information Technology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1(1):1-7.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Widodo BK,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Matondang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NH,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Prasvita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DS. 2022.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Penerapan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algoritma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naive bayes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untuk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penggunaan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aplikasi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jobstreet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Techno.COM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21(3):523-533.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Wikarsa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L,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Angdresey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A,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Kapantow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JD. 2022.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Implementasi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naïve bayes 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dan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lexicon-based approach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untuk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mengklasifikasi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netizen pada 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tweet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berbahasa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Indonesia.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Ilmiah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Realtech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18(1):15-24.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Yudianto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MRA, Rahim A,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Sukmasetya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P,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Hasani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RA. 2022.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Perbandingan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support vector machine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lexicon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dalam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bahasa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Indonesia.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Teknologi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2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Informasi</a:t>
            </a:r>
            <a:r>
              <a:rPr lang="en-US" sz="12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</a:t>
            </a:r>
            <a:r>
              <a:rPr lang="en-US" sz="12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6(1):7-13.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nnamed"/>
          <p:cNvPicPr>
            <a:picLocks noChangeAspect="1"/>
          </p:cNvPicPr>
          <p:nvPr/>
        </p:nvPicPr>
        <p:blipFill>
          <a:blip r:embed="rId3"/>
          <a:srcRect l="34208"/>
          <a:stretch>
            <a:fillRect/>
          </a:stretch>
        </p:blipFill>
        <p:spPr>
          <a:xfrm>
            <a:off x="2981960" y="0"/>
            <a:ext cx="9223375" cy="6845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8" y="0"/>
            <a:ext cx="12205252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`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15" y="1593215"/>
            <a:ext cx="4087495" cy="1869440"/>
          </a:xfrm>
          <a:effectLst/>
        </p:spPr>
        <p:txBody>
          <a:bodyPr>
            <a:normAutofit fontScale="90000"/>
          </a:bodyPr>
          <a:lstStyle/>
          <a:p>
            <a:pPr algn="l"/>
            <a:r>
              <a:rPr lang="en-US" sz="8890" b="1" dirty="0">
                <a:solidFill>
                  <a:schemeClr val="tx1"/>
                </a:solidFill>
                <a:effectLst/>
              </a:rPr>
              <a:t>Terima Kasih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9" y="4903304"/>
            <a:ext cx="8161021" cy="15642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Department of Statistics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Jl. Meranti W22 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Kampus</a:t>
            </a:r>
            <a:r>
              <a:rPr lang="en-US" sz="1800" dirty="0"/>
              <a:t> IPB </a:t>
            </a:r>
            <a:r>
              <a:rPr lang="en-US" sz="1800" dirty="0" err="1"/>
              <a:t>Dramaga</a:t>
            </a:r>
            <a:r>
              <a:rPr lang="en-US" sz="1800" dirty="0"/>
              <a:t> Bogor 16680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Telp</a:t>
            </a:r>
            <a:r>
              <a:rPr lang="en-US" sz="1800" dirty="0"/>
              <a:t>.: 0251-8624535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E-mail: </a:t>
            </a:r>
            <a:r>
              <a:rPr lang="en-US" sz="1800" dirty="0" err="1"/>
              <a:t>statistika@apps.ipb.ac.id</a:t>
            </a:r>
            <a:endParaRPr lang="en-US" sz="1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606765-877D-4B66-97AA-46B9355A02B0}"/>
              </a:ext>
            </a:extLst>
          </p:cNvPr>
          <p:cNvSpPr/>
          <p:nvPr/>
        </p:nvSpPr>
        <p:spPr>
          <a:xfrm>
            <a:off x="1433014" y="4860187"/>
            <a:ext cx="859809" cy="859809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6" y="4784035"/>
            <a:ext cx="2480384" cy="16835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445565" y="4784035"/>
            <a:ext cx="0" cy="1683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666893" y="3180522"/>
            <a:ext cx="538359" cy="3677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9536E94-BE78-4FDA-8755-867934911413}"/>
              </a:ext>
            </a:extLst>
          </p:cNvPr>
          <p:cNvGrpSpPr/>
          <p:nvPr/>
        </p:nvGrpSpPr>
        <p:grpSpPr>
          <a:xfrm>
            <a:off x="10485720" y="4088284"/>
            <a:ext cx="1554480" cy="2340864"/>
            <a:chOff x="799015" y="1449732"/>
            <a:chExt cx="2964072" cy="445426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C611DAC-4B90-4445-9D25-416ADBF252CB}"/>
                </a:ext>
              </a:extLst>
            </p:cNvPr>
            <p:cNvGrpSpPr/>
            <p:nvPr/>
          </p:nvGrpSpPr>
          <p:grpSpPr>
            <a:xfrm>
              <a:off x="799015" y="1449732"/>
              <a:ext cx="2964072" cy="4454269"/>
              <a:chOff x="799015" y="1376936"/>
              <a:chExt cx="2964072" cy="4454269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08068CE-90F9-4B69-952C-460D95833B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688" t="7977" r="34079" b="7563"/>
              <a:stretch/>
            </p:blipFill>
            <p:spPr>
              <a:xfrm>
                <a:off x="799015" y="1376936"/>
                <a:ext cx="2964072" cy="4454269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70A82B0-78EE-42B3-929D-65E39B95573A}"/>
                  </a:ext>
                </a:extLst>
              </p:cNvPr>
              <p:cNvSpPr/>
              <p:nvPr/>
            </p:nvSpPr>
            <p:spPr>
              <a:xfrm>
                <a:off x="1117600" y="2002971"/>
                <a:ext cx="2312255" cy="3392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1F4DA9A5-CA8F-4F49-8277-24CA4C828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2654" y="1601203"/>
                <a:ext cx="2241308" cy="2241308"/>
              </a:xfrm>
              <a:prstGeom prst="rect">
                <a:avLst/>
              </a:prstGeom>
            </p:spPr>
          </p:pic>
          <p:sp>
            <p:nvSpPr>
              <p:cNvPr id="87" name="Rounded Rectangle 22">
                <a:extLst>
                  <a:ext uri="{FF2B5EF4-FFF2-40B4-BE49-F238E27FC236}">
                    <a16:creationId xmlns:a16="http://schemas.microsoft.com/office/drawing/2014/main" id="{E2669B14-2368-4BCB-BA59-974708C4295D}"/>
                  </a:ext>
                </a:extLst>
              </p:cNvPr>
              <p:cNvSpPr/>
              <p:nvPr/>
            </p:nvSpPr>
            <p:spPr>
              <a:xfrm>
                <a:off x="1325224" y="3890408"/>
                <a:ext cx="1852550" cy="1383043"/>
              </a:xfrm>
              <a:prstGeom prst="roundRect">
                <a:avLst/>
              </a:prstGeom>
              <a:solidFill>
                <a:srgbClr val="BE51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effectLst/>
                    <a:latin typeface="Arial" panose="020B0604020202020204" pitchFamily="34" charset="0"/>
                    <a:ea typeface="Arial MT"/>
                    <a:cs typeface="Arial MT"/>
                  </a:rPr>
                  <a:t>Hybrid</a:t>
                </a:r>
                <a:endParaRPr lang="en-US" sz="1200" dirty="0">
                  <a:effectLst/>
                  <a:latin typeface="Arial MT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6825D73-DB10-4AD0-BD3F-0AA5A178CD5D}"/>
                </a:ext>
              </a:extLst>
            </p:cNvPr>
            <p:cNvGrpSpPr/>
            <p:nvPr/>
          </p:nvGrpSpPr>
          <p:grpSpPr>
            <a:xfrm>
              <a:off x="1132247" y="1878343"/>
              <a:ext cx="2312255" cy="2036964"/>
              <a:chOff x="1132247" y="1878343"/>
              <a:chExt cx="2312255" cy="203696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98D2734-1286-4A45-B2AC-D59B862D5E8F}"/>
                  </a:ext>
                </a:extLst>
              </p:cNvPr>
              <p:cNvSpPr/>
              <p:nvPr/>
            </p:nvSpPr>
            <p:spPr>
              <a:xfrm>
                <a:off x="1132247" y="1878343"/>
                <a:ext cx="2312255" cy="2036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3F7AADA2-921B-44A3-9C0B-937271FC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00810" y="1878343"/>
                <a:ext cx="1962450" cy="1962450"/>
              </a:xfrm>
              <a:prstGeom prst="rect">
                <a:avLst/>
              </a:prstGeom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991CA7-4C51-4BDE-8E4E-9AE0D44F5E82}"/>
              </a:ext>
            </a:extLst>
          </p:cNvPr>
          <p:cNvGrpSpPr/>
          <p:nvPr/>
        </p:nvGrpSpPr>
        <p:grpSpPr>
          <a:xfrm>
            <a:off x="8887992" y="4105864"/>
            <a:ext cx="1554480" cy="2340864"/>
            <a:chOff x="1629234" y="1376936"/>
            <a:chExt cx="2964072" cy="445426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2723E4A-881A-4C64-B70B-5E5908D33D50}"/>
                </a:ext>
              </a:extLst>
            </p:cNvPr>
            <p:cNvGrpSpPr/>
            <p:nvPr/>
          </p:nvGrpSpPr>
          <p:grpSpPr>
            <a:xfrm>
              <a:off x="1629234" y="1376936"/>
              <a:ext cx="2964072" cy="4454269"/>
              <a:chOff x="799015" y="1376936"/>
              <a:chExt cx="2964072" cy="4454269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07B4B44B-1B48-452B-AB59-81684BA14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688" t="7977" r="34079" b="7563"/>
              <a:stretch/>
            </p:blipFill>
            <p:spPr>
              <a:xfrm>
                <a:off x="799015" y="1376936"/>
                <a:ext cx="2964072" cy="4454269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FC6F156-87BF-4381-8186-76AEC03E17D3}"/>
                  </a:ext>
                </a:extLst>
              </p:cNvPr>
              <p:cNvSpPr/>
              <p:nvPr/>
            </p:nvSpPr>
            <p:spPr>
              <a:xfrm>
                <a:off x="1117600" y="2002971"/>
                <a:ext cx="2312255" cy="3392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2" name="Rounded Rectangle 22">
                <a:extLst>
                  <a:ext uri="{FF2B5EF4-FFF2-40B4-BE49-F238E27FC236}">
                    <a16:creationId xmlns:a16="http://schemas.microsoft.com/office/drawing/2014/main" id="{6900E5A5-1A4A-4211-84E8-14285420D6EE}"/>
                  </a:ext>
                </a:extLst>
              </p:cNvPr>
              <p:cNvSpPr/>
              <p:nvPr/>
            </p:nvSpPr>
            <p:spPr>
              <a:xfrm>
                <a:off x="1325224" y="3890408"/>
                <a:ext cx="1852550" cy="1383043"/>
              </a:xfrm>
              <a:prstGeom prst="roundRect">
                <a:avLst/>
              </a:prstGeom>
              <a:solidFill>
                <a:srgbClr val="91C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latin typeface="Arial" panose="020B0604020202020204" pitchFamily="34" charset="0"/>
                  </a:rPr>
                  <a:t>Machine Learning</a:t>
                </a:r>
                <a:endParaRPr lang="en-US" sz="1400" dirty="0">
                  <a:effectLst/>
                  <a:latin typeface="Arial MT"/>
                </a:endParaRPr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B091FE1-9EB8-4863-A410-C473E8494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266" y="1884606"/>
              <a:ext cx="1962449" cy="196244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829FD0D-28F6-4833-9FFC-4E276DB90535}"/>
              </a:ext>
            </a:extLst>
          </p:cNvPr>
          <p:cNvSpPr/>
          <p:nvPr/>
        </p:nvSpPr>
        <p:spPr>
          <a:xfrm>
            <a:off x="7539308" y="4231767"/>
            <a:ext cx="1120647" cy="17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1013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79" b="96933" l="2750" r="97417">
                        <a14:foregroundMark x1="49083" y1="68609" x2="49083" y2="68609"/>
                        <a14:foregroundMark x1="45750" y1="96933" x2="45750" y2="96933"/>
                        <a14:foregroundMark x1="67167" y1="39162" x2="67167" y2="39162"/>
                        <a14:foregroundMark x1="63833" y1="17894" x2="63833" y2="17894"/>
                        <a14:foregroundMark x1="66917" y1="9305" x2="66917" y2="9305"/>
                        <a14:foregroundMark x1="57583" y1="9611" x2="57583" y2="9611"/>
                        <a14:foregroundMark x1="67917" y1="8691" x2="67917" y2="8691"/>
                        <a14:foregroundMark x1="51667" y1="5521" x2="51667" y2="5521"/>
                        <a14:foregroundMark x1="36917" y1="5828" x2="36917" y2="5828"/>
                        <a14:foregroundMark x1="34083" y1="13497" x2="34083" y2="13497"/>
                        <a14:foregroundMark x1="31500" y1="17894" x2="31500" y2="17894"/>
                        <a14:foregroundMark x1="31750" y1="12474" x2="31750" y2="12474"/>
                        <a14:foregroundMark x1="31750" y1="11861" x2="33083" y2="18200"/>
                        <a14:foregroundMark x1="36417" y1="5521" x2="40500" y2="8998"/>
                        <a14:foregroundMark x1="51667" y1="3579" x2="50083" y2="10020"/>
                        <a14:foregroundMark x1="48333" y1="13497" x2="48333" y2="17280"/>
                        <a14:foregroundMark x1="53167" y1="17894" x2="57333" y2="18814"/>
                        <a14:foregroundMark x1="57583" y1="16360" x2="58417" y2="19530"/>
                        <a14:foregroundMark x1="58417" y1="16360" x2="59417" y2="20143"/>
                        <a14:foregroundMark x1="59417" y1="15644" x2="59917" y2="19121"/>
                        <a14:foregroundMark x1="58667" y1="14724" x2="59667" y2="18507"/>
                        <a14:foregroundMark x1="72833" y1="32822" x2="75270" y2="28050"/>
                        <a14:foregroundMark x1="79301" y1="26275" x2="80333" y2="27710"/>
                        <a14:foregroundMark x1="77183" y1="23329" x2="78727" y2="25476"/>
                        <a14:foregroundMark x1="72833" y1="17280" x2="75662" y2="21214"/>
                        <a14:foregroundMark x1="18583" y1="23006" x2="22417" y2="28323"/>
                        <a14:foregroundMark x1="32750" y1="27096" x2="33583" y2="31902"/>
                        <a14:foregroundMark x1="29417" y1="27096" x2="25833" y2="26789"/>
                        <a14:foregroundMark x1="20333" y1="32515" x2="21167" y2="36299"/>
                        <a14:foregroundMark x1="25583" y1="36299" x2="25833" y2="41411"/>
                        <a14:foregroundMark x1="32750" y1="36299" x2="32000" y2="43558"/>
                        <a14:foregroundMark x1="15500" y1="48364" x2="14417" y2="44274"/>
                        <a14:foregroundMark x1="11083" y1="46421" x2="11083" y2="46421"/>
                        <a14:foregroundMark x1="11583" y1="34765" x2="13917" y2="35992"/>
                        <a14:foregroundMark x1="3833" y1="46421" x2="5667" y2="48057"/>
                        <a14:foregroundMark x1="2833" y1="52761" x2="3833" y2="53067"/>
                        <a14:foregroundMark x1="10583" y1="58487" x2="10583" y2="61350"/>
                        <a14:foregroundMark x1="21917" y1="54090" x2="21167" y2="54090"/>
                        <a14:foregroundMark x1="21417" y1="65133" x2="19833" y2="65133"/>
                        <a14:foregroundMark x1="19833" y1="66769" x2="20917" y2="67689"/>
                        <a14:foregroundMark x1="28917" y1="64519" x2="29917" y2="63292"/>
                        <a14:foregroundMark x1="36667" y1="50307" x2="38500" y2="53476"/>
                        <a14:foregroundMark x1="36417" y1="51227" x2="33833" y2="48364"/>
                        <a14:foregroundMark x1="47500" y1="45194" x2="49083" y2="40389"/>
                        <a14:foregroundMark x1="44167" y1="44274" x2="44167" y2="44274"/>
                        <a14:foregroundMark x1="47500" y1="35072" x2="44917" y2="32822"/>
                        <a14:foregroundMark x1="50583" y1="27710" x2="56833" y2="26176"/>
                        <a14:foregroundMark x1="54250" y1="33129" x2="54250" y2="38241"/>
                        <a14:foregroundMark x1="61000" y1="32515" x2="62000" y2="31902"/>
                        <a14:foregroundMark x1="62250" y1="50920" x2="62750" y2="50307"/>
                        <a14:foregroundMark x1="62500" y1="53783" x2="62500" y2="53783"/>
                        <a14:foregroundMark x1="68750" y1="50613" x2="70250" y2="47444"/>
                        <a14:foregroundMark x1="75917" y1="41718" x2="75917" y2="41718"/>
                        <a14:foregroundMark x1="82167" y1="34765" x2="81917" y2="29039"/>
                        <a14:foregroundMark x1="81667" y1="27096" x2="81667" y2="27096"/>
                        <a14:foregroundMark x1="82667" y1="26483" x2="82667" y2="26483"/>
                        <a14:foregroundMark x1="73667" y1="26483" x2="73667" y2="26483"/>
                        <a14:foregroundMark x1="80333" y1="21984" x2="81167" y2="21984"/>
                        <a14:foregroundMark x1="85250" y1="20757" x2="84750" y2="20450"/>
                        <a14:foregroundMark x1="80083" y1="21063" x2="80083" y2="21063"/>
                        <a14:foregroundMark x1="83167" y1="15337" x2="83167" y2="15337"/>
                        <a14:foregroundMark x1="83167" y1="15337" x2="82417" y2="15337"/>
                        <a14:foregroundMark x1="82417" y1="15951" x2="84500" y2="15644"/>
                        <a14:foregroundMark x1="84750" y1="20143" x2="84500" y2="20143"/>
                        <a14:foregroundMark x1="89917" y1="23006" x2="87583" y2="22699"/>
                        <a14:foregroundMark x1="89917" y1="35378" x2="87833" y2="35992"/>
                        <a14:foregroundMark x1="88333" y1="39468" x2="89417" y2="39468"/>
                        <a14:foregroundMark x1="95833" y1="40389" x2="96667" y2="41718"/>
                        <a14:foregroundMark x1="93000" y1="49284" x2="90667" y2="49898"/>
                        <a14:foregroundMark x1="84500" y1="53783" x2="84750" y2="51534"/>
                        <a14:foregroundMark x1="79333" y1="53067" x2="79333" y2="55317"/>
                        <a14:foregroundMark x1="77750" y1="68303" x2="77750" y2="65849"/>
                        <a14:foregroundMark x1="77750" y1="64826" x2="80583" y2="67076"/>
                        <a14:foregroundMark x1="75167" y1="68303" x2="77250" y2="65440"/>
                        <a14:foregroundMark x1="74167" y1="64519" x2="74167" y2="64519"/>
                        <a14:foregroundMark x1="74417" y1="65133" x2="74417" y2="67076"/>
                        <a14:foregroundMark x1="77750" y1="64213" x2="78250" y2="66462"/>
                        <a14:foregroundMark x1="86583" y1="63292" x2="90917" y2="64826"/>
                        <a14:foregroundMark x1="96417" y1="61656" x2="96417" y2="61656"/>
                        <a14:foregroundMark x1="96417" y1="61656" x2="96667" y2="61043"/>
                        <a14:foregroundMark x1="59917" y1="56646" x2="61500" y2="53067"/>
                        <a14:foregroundMark x1="66417" y1="22699" x2="64833" y2="13804"/>
                        <a14:foregroundMark x1="60167" y1="11554" x2="57583" y2="9611"/>
                        <a14:foregroundMark x1="54750" y1="11247" x2="59417" y2="10020"/>
                        <a14:foregroundMark x1="72833" y1="26483" x2="74417" y2="29039"/>
                        <a14:foregroundMark x1="81417" y1="15951" x2="85000" y2="15337"/>
                        <a14:foregroundMark x1="85500" y1="18814" x2="85500" y2="15337"/>
                        <a14:foregroundMark x1="80583" y1="20450" x2="80583" y2="16667"/>
                        <a14:foregroundMark x1="97417" y1="40389" x2="95583" y2="38855"/>
                        <a14:foregroundMark x1="19333" y1="28323" x2="19333" y2="20552"/>
                        <a14:foregroundMark x1="19333" y1="32209" x2="19333" y2="30199"/>
                        <a14:foregroundMark x1="19702" y1="29672" x2="19833" y2="32924"/>
                        <a14:foregroundMark x1="19601" y1="27167" x2="19648" y2="28323"/>
                        <a14:foregroundMark x1="19333" y1="20552" x2="19588" y2="26849"/>
                        <a14:foregroundMark x1="19833" y1="32924" x2="19583" y2="33742"/>
                        <a14:foregroundMark x1="27333" y1="28323" x2="25583" y2="27403"/>
                        <a14:foregroundMark x1="26333" y1="69939" x2="26333" y2="69939"/>
                        <a14:foregroundMark x1="31750" y1="68609" x2="31750" y2="68609"/>
                        <a14:foregroundMark x1="91750" y1="20143" x2="91750" y2="20143"/>
                        <a14:foregroundMark x1="82667" y1="51534" x2="82667" y2="51534"/>
                        <a14:foregroundMark x1="32333" y1="12883" x2="31000" y2="11554"/>
                        <a14:foregroundMark x1="32083" y1="10941" x2="32083" y2="10941"/>
                        <a14:foregroundMark x1="38000" y1="13804" x2="38000" y2="13804"/>
                        <a14:foregroundMark x1="90250" y1="19530" x2="90250" y2="19530"/>
                        <a14:foregroundMark x1="46833" y1="33129" x2="48833" y2="35685"/>
                        <a14:foregroundMark x1="42417" y1="10327" x2="44167" y2="10634"/>
                        <a14:backgroundMark x1="20917" y1="28732" x2="20917" y2="28732"/>
                        <a14:backgroundMark x1="20917" y1="28732" x2="20083" y2="28323"/>
                        <a14:backgroundMark x1="20083" y1="28323" x2="20083" y2="28323"/>
                        <a14:backgroundMark x1="18833" y1="28323" x2="17250" y2="29959"/>
                        <a14:backgroundMark x1="19583" y1="28732" x2="18833" y2="28732"/>
                        <a14:backgroundMark x1="22417" y1="28323" x2="23500" y2="28016"/>
                        <a14:backgroundMark x1="19333" y1="28323" x2="19333" y2="28323"/>
                        <a14:backgroundMark x1="74167" y1="23006" x2="78250" y2="21677"/>
                        <a14:backgroundMark x1="77500" y1="24540" x2="74917" y2="27710"/>
                      </a14:backgroundRemoval>
                    </a14:imgEffect>
                  </a14:imgLayer>
                </a14:imgProps>
              </a:ext>
            </a:extLst>
          </a:blip>
          <a:srcRect b="3873"/>
          <a:stretch>
            <a:fillRect/>
          </a:stretch>
        </p:blipFill>
        <p:spPr>
          <a:xfrm>
            <a:off x="-1439404" y="3260223"/>
            <a:ext cx="4091026" cy="32050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2341" y="4030674"/>
            <a:ext cx="2653905" cy="1474392"/>
          </a:xfrm>
          <a:prstGeom prst="rect">
            <a:avLst/>
          </a:prstGeom>
        </p:spPr>
      </p:pic>
      <p:pic>
        <p:nvPicPr>
          <p:cNvPr id="59" name="Content Placeholder 99"/>
          <p:cNvPicPr/>
          <p:nvPr/>
        </p:nvPicPr>
        <p:blipFill>
          <a:blip r:embed="rId10"/>
          <a:srcRect l="59883" t="14503" r="13788" b="39633"/>
          <a:stretch>
            <a:fillRect/>
          </a:stretch>
        </p:blipFill>
        <p:spPr>
          <a:xfrm>
            <a:off x="4365623" y="1807294"/>
            <a:ext cx="1366280" cy="1366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5" name="Arrow: Right 44"/>
          <p:cNvSpPr/>
          <p:nvPr/>
        </p:nvSpPr>
        <p:spPr>
          <a:xfrm>
            <a:off x="2964852" y="4624282"/>
            <a:ext cx="573681" cy="287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/>
          <p:cNvSpPr/>
          <p:nvPr/>
        </p:nvSpPr>
        <p:spPr>
          <a:xfrm>
            <a:off x="6147724" y="2241557"/>
            <a:ext cx="573681" cy="287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2"/>
          <p:cNvSpPr/>
          <p:nvPr/>
        </p:nvSpPr>
        <p:spPr>
          <a:xfrm>
            <a:off x="327024" y="5584272"/>
            <a:ext cx="6147518" cy="699769"/>
          </a:xfrm>
          <a:prstGeom prst="roundRect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Perkembangan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teknologi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berdampak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pada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perubahan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tren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yang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berkembang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di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masyarakat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luas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Narulita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dan Zainal 2022)</a:t>
            </a:r>
            <a:endParaRPr lang="en-US" sz="16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77" name="Arrow: Right 76"/>
          <p:cNvSpPr/>
          <p:nvPr/>
        </p:nvSpPr>
        <p:spPr>
          <a:xfrm rot="16200000">
            <a:off x="4786252" y="3492103"/>
            <a:ext cx="506082" cy="2871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8252" y="1115828"/>
            <a:ext cx="1261471" cy="662896"/>
          </a:xfrm>
          <a:prstGeom prst="rect">
            <a:avLst/>
          </a:prstGeom>
        </p:spPr>
      </p:pic>
      <p:sp>
        <p:nvSpPr>
          <p:cNvPr id="89" name="Rounded Rectangle 22"/>
          <p:cNvSpPr/>
          <p:nvPr/>
        </p:nvSpPr>
        <p:spPr>
          <a:xfrm>
            <a:off x="816309" y="1311282"/>
            <a:ext cx="2980915" cy="734617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Super App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dari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Livin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’ by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Mandiri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versi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sebelumnya</a:t>
            </a:r>
            <a:endParaRPr lang="en-US" sz="1600" dirty="0">
              <a:effectLst/>
              <a:latin typeface="Arial MT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410" y="2100953"/>
            <a:ext cx="517518" cy="517518"/>
          </a:xfrm>
          <a:prstGeom prst="rect">
            <a:avLst/>
          </a:prstGeom>
        </p:spPr>
      </p:pic>
      <p:sp>
        <p:nvSpPr>
          <p:cNvPr id="84" name="Star: 5 Points 83"/>
          <p:cNvSpPr/>
          <p:nvPr/>
        </p:nvSpPr>
        <p:spPr>
          <a:xfrm>
            <a:off x="2728975" y="2175200"/>
            <a:ext cx="330320" cy="330320"/>
          </a:xfrm>
          <a:prstGeom prst="star5">
            <a:avLst/>
          </a:prstGeom>
          <a:solidFill>
            <a:srgbClr val="4A8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713" y="2686361"/>
            <a:ext cx="407026" cy="407026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337929" y="2171083"/>
            <a:ext cx="10361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087598" y="2175200"/>
            <a:ext cx="851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4,2</a:t>
            </a:r>
          </a:p>
        </p:txBody>
      </p:sp>
      <p:sp>
        <p:nvSpPr>
          <p:cNvPr id="108" name="Rounded Rectangle 22"/>
          <p:cNvSpPr/>
          <p:nvPr/>
        </p:nvSpPr>
        <p:spPr>
          <a:xfrm>
            <a:off x="1340608" y="2504504"/>
            <a:ext cx="2747081" cy="734617"/>
          </a:xfrm>
          <a:prstGeom prst="roundRect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Aplikasi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Keuangan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 Gratis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Terbaik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 ke-3</a:t>
            </a:r>
            <a:endParaRPr lang="en-US" sz="16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111" name="Rounded Rectangle 22"/>
          <p:cNvSpPr/>
          <p:nvPr/>
        </p:nvSpPr>
        <p:spPr>
          <a:xfrm>
            <a:off x="8632764" y="1778724"/>
            <a:ext cx="2949923" cy="1580153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engklasifikasikan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opini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serta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menemukan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pola-pola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menarik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dari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kumpulan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data yang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berbentuk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teks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(Widodo </a:t>
            </a: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et al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. 2022)</a:t>
            </a:r>
            <a:endParaRPr lang="en-US" sz="1600" dirty="0">
              <a:effectLst/>
              <a:latin typeface="Arial MT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5282" y="1357873"/>
            <a:ext cx="636480" cy="63648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ACAB240-F4CE-435A-937D-93B130ABA7EA}"/>
              </a:ext>
            </a:extLst>
          </p:cNvPr>
          <p:cNvGrpSpPr/>
          <p:nvPr/>
        </p:nvGrpSpPr>
        <p:grpSpPr>
          <a:xfrm>
            <a:off x="7009121" y="1340766"/>
            <a:ext cx="1403859" cy="2311027"/>
            <a:chOff x="7009121" y="1340766"/>
            <a:chExt cx="1403859" cy="23110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E4DE90-3CC1-48CA-A67F-7C99F4504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09121" y="1340766"/>
              <a:ext cx="1403859" cy="218555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36E4FEB-3DE4-48B2-8A6E-50DEBBFA7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6775" t="58318" b="33005"/>
            <a:stretch/>
          </p:blipFill>
          <p:spPr>
            <a:xfrm rot="10800000">
              <a:off x="7449965" y="3462137"/>
              <a:ext cx="887583" cy="189656"/>
            </a:xfrm>
            <a:prstGeom prst="rect">
              <a:avLst/>
            </a:prstGeom>
          </p:spPr>
        </p:pic>
      </p:grpSp>
      <p:sp>
        <p:nvSpPr>
          <p:cNvPr id="98" name="Rounded Rectangle 22">
            <a:extLst>
              <a:ext uri="{FF2B5EF4-FFF2-40B4-BE49-F238E27FC236}">
                <a16:creationId xmlns:a16="http://schemas.microsoft.com/office/drawing/2014/main" id="{0AA93775-14E4-4B85-B771-5C1CF5365152}"/>
              </a:ext>
            </a:extLst>
          </p:cNvPr>
          <p:cNvSpPr/>
          <p:nvPr/>
        </p:nvSpPr>
        <p:spPr>
          <a:xfrm>
            <a:off x="8621155" y="1566744"/>
            <a:ext cx="1728117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Sentimen</a:t>
            </a:r>
            <a:endParaRPr lang="en-US" sz="14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7FB5370-BC8E-43BD-868E-9B43518D68A8}"/>
              </a:ext>
            </a:extLst>
          </p:cNvPr>
          <p:cNvSpPr/>
          <p:nvPr/>
        </p:nvSpPr>
        <p:spPr>
          <a:xfrm rot="5400000">
            <a:off x="9321746" y="3740681"/>
            <a:ext cx="573681" cy="287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601944-8F3B-4DB2-A168-2729D8038114}"/>
              </a:ext>
            </a:extLst>
          </p:cNvPr>
          <p:cNvGrpSpPr/>
          <p:nvPr/>
        </p:nvGrpSpPr>
        <p:grpSpPr>
          <a:xfrm>
            <a:off x="7251937" y="4105864"/>
            <a:ext cx="1557496" cy="2340532"/>
            <a:chOff x="799015" y="1376936"/>
            <a:chExt cx="2964072" cy="445426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218ACBF-A75C-40F3-9A0F-6B687DECF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688" t="7977" r="34079" b="7563"/>
            <a:stretch/>
          </p:blipFill>
          <p:spPr>
            <a:xfrm>
              <a:off x="799015" y="1376936"/>
              <a:ext cx="2964072" cy="4454269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707C77-AD8F-4962-A163-7130791AB175}"/>
                </a:ext>
              </a:extLst>
            </p:cNvPr>
            <p:cNvSpPr/>
            <p:nvPr/>
          </p:nvSpPr>
          <p:spPr>
            <a:xfrm>
              <a:off x="1117600" y="2002971"/>
              <a:ext cx="2312255" cy="3392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FBC815A-827B-46D8-9763-8C3180BA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654" y="1601203"/>
              <a:ext cx="2241308" cy="2241308"/>
            </a:xfrm>
            <a:prstGeom prst="rect">
              <a:avLst/>
            </a:prstGeom>
          </p:spPr>
        </p:pic>
        <p:sp>
          <p:nvSpPr>
            <p:cNvPr id="54" name="Rounded Rectangle 22">
              <a:extLst>
                <a:ext uri="{FF2B5EF4-FFF2-40B4-BE49-F238E27FC236}">
                  <a16:creationId xmlns:a16="http://schemas.microsoft.com/office/drawing/2014/main" id="{61E5649C-4856-4626-A21F-BA0F52522B00}"/>
                </a:ext>
              </a:extLst>
            </p:cNvPr>
            <p:cNvSpPr/>
            <p:nvPr/>
          </p:nvSpPr>
          <p:spPr>
            <a:xfrm>
              <a:off x="1325224" y="3890408"/>
              <a:ext cx="1852550" cy="1383043"/>
            </a:xfrm>
            <a:prstGeom prst="roundRect">
              <a:avLst/>
            </a:prstGeom>
            <a:solidFill>
              <a:srgbClr val="4EC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effectLst/>
                  <a:latin typeface="Arial" panose="020B0604020202020204" pitchFamily="34" charset="0"/>
                  <a:ea typeface="Arial MT"/>
                  <a:cs typeface="Arial MT"/>
                </a:rPr>
                <a:t>Lexicon Based</a:t>
              </a:r>
              <a:endParaRPr lang="en-US" sz="1400" dirty="0">
                <a:effectLst/>
                <a:latin typeface="Arial MT"/>
              </a:endParaRPr>
            </a:p>
          </p:txBody>
        </p:sp>
      </p:grpSp>
      <p:sp>
        <p:nvSpPr>
          <p:cNvPr id="91" name="Rounded Rectangle 22">
            <a:extLst>
              <a:ext uri="{FF2B5EF4-FFF2-40B4-BE49-F238E27FC236}">
                <a16:creationId xmlns:a16="http://schemas.microsoft.com/office/drawing/2014/main" id="{82201EB2-9C3A-4E9A-97E5-20A54C0AF438}"/>
              </a:ext>
            </a:extLst>
          </p:cNvPr>
          <p:cNvSpPr/>
          <p:nvPr/>
        </p:nvSpPr>
        <p:spPr>
          <a:xfrm>
            <a:off x="2779245" y="2876806"/>
            <a:ext cx="1659007" cy="734617"/>
          </a:xfrm>
          <a:prstGeom prst="roundRect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per-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Desember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 2022</a:t>
            </a:r>
            <a:endParaRPr lang="en-US" sz="1200" dirty="0">
              <a:solidFill>
                <a:schemeClr val="tx1"/>
              </a:solidFill>
              <a:effectLst/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2694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69" grpId="0" animBg="1"/>
      <p:bldP spid="73" grpId="0" animBg="1"/>
      <p:bldP spid="73" grpId="1" animBg="1"/>
      <p:bldP spid="77" grpId="0" animBg="1"/>
      <p:bldP spid="89" grpId="0" animBg="1"/>
      <p:bldP spid="89" grpId="1" animBg="1"/>
      <p:bldP spid="84" grpId="0" animBg="1"/>
      <p:bldP spid="84" grpId="1" animBg="1"/>
      <p:bldP spid="102" grpId="0"/>
      <p:bldP spid="102" grpId="1"/>
      <p:bldP spid="104" grpId="0"/>
      <p:bldP spid="104" grpId="1"/>
      <p:bldP spid="108" grpId="0"/>
      <p:bldP spid="108" grpId="1"/>
      <p:bldP spid="111" grpId="0" animBg="1"/>
      <p:bldP spid="98" grpId="0" animBg="1"/>
      <p:bldP spid="100" grpId="0" animBg="1"/>
      <p:bldP spid="91" grpId="0"/>
      <p:bldP spid="9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5921B229-E9DF-446E-B3F6-404FC9082FA6}"/>
              </a:ext>
            </a:extLst>
          </p:cNvPr>
          <p:cNvSpPr/>
          <p:nvPr/>
        </p:nvSpPr>
        <p:spPr>
          <a:xfrm>
            <a:off x="4283001" y="2289587"/>
            <a:ext cx="709069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Penggabungan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(</a:t>
            </a:r>
            <a:r>
              <a:rPr lang="en-US" sz="1600" i="1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Hybrid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)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dari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kedua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metode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tersebut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dapat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meningkatkan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kinerja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klasifikasi</a:t>
            </a:r>
            <a:endParaRPr lang="en-US" sz="16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787098-FB5C-4C44-A8AE-4025302D445B}"/>
              </a:ext>
            </a:extLst>
          </p:cNvPr>
          <p:cNvSpPr/>
          <p:nvPr/>
        </p:nvSpPr>
        <p:spPr>
          <a:xfrm>
            <a:off x="4302285" y="2300968"/>
            <a:ext cx="709069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Metode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Naive Bayes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merupakan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metode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machine learning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yang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mempunyai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bentuk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model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berupa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peluang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atau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probabilitas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Romadhoni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dan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Holle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2022)</a:t>
            </a:r>
            <a:endParaRPr lang="en-US" sz="1600" dirty="0">
              <a:latin typeface="Arial MT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FA0579-491D-4F9B-953E-F718EE115050}"/>
              </a:ext>
            </a:extLst>
          </p:cNvPr>
          <p:cNvSpPr/>
          <p:nvPr/>
        </p:nvSpPr>
        <p:spPr>
          <a:xfrm>
            <a:off x="4279393" y="2299660"/>
            <a:ext cx="709069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 yang memanfaatkan daftar kata (kamus) dimana setiap kata pada ulasan memiliki nilai polaritas individu untuk mendeteksi sentimen ulasan secara keseluruhan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Wikarsa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 et al. 2022)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56E092-3DFC-4C72-8ED0-DB3094DBBFD7}"/>
              </a:ext>
            </a:extLst>
          </p:cNvPr>
          <p:cNvGrpSpPr/>
          <p:nvPr/>
        </p:nvGrpSpPr>
        <p:grpSpPr>
          <a:xfrm>
            <a:off x="4216725" y="3953814"/>
            <a:ext cx="7176259" cy="1258425"/>
            <a:chOff x="4187698" y="4026086"/>
            <a:chExt cx="6843158" cy="1258425"/>
          </a:xfrm>
        </p:grpSpPr>
        <p:sp>
          <p:nvSpPr>
            <p:cNvPr id="60" name="Rounded Rectangle 22">
              <a:extLst>
                <a:ext uri="{FF2B5EF4-FFF2-40B4-BE49-F238E27FC236}">
                  <a16:creationId xmlns:a16="http://schemas.microsoft.com/office/drawing/2014/main" id="{AA6D2D65-F046-40B1-AF45-8916C919E599}"/>
                </a:ext>
              </a:extLst>
            </p:cNvPr>
            <p:cNvSpPr/>
            <p:nvPr/>
          </p:nvSpPr>
          <p:spPr>
            <a:xfrm>
              <a:off x="4202212" y="4060060"/>
              <a:ext cx="6828644" cy="1224451"/>
            </a:xfrm>
            <a:prstGeom prst="roundRect">
              <a:avLst/>
            </a:prstGeom>
            <a:ln w="28575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endParaRPr lang="en-US" sz="1600" kern="100" dirty="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8530B8F-359F-45A5-AA9A-51211F853A11}"/>
                </a:ext>
              </a:extLst>
            </p:cNvPr>
            <p:cNvSpPr/>
            <p:nvPr/>
          </p:nvSpPr>
          <p:spPr>
            <a:xfrm>
              <a:off x="4187698" y="4026086"/>
              <a:ext cx="6828644" cy="12244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18F3BF-5174-42DC-AB8F-BDE83FF3026C}"/>
              </a:ext>
            </a:extLst>
          </p:cNvPr>
          <p:cNvGrpSpPr/>
          <p:nvPr/>
        </p:nvGrpSpPr>
        <p:grpSpPr>
          <a:xfrm>
            <a:off x="799015" y="1449732"/>
            <a:ext cx="2964072" cy="4454269"/>
            <a:chOff x="799015" y="1449732"/>
            <a:chExt cx="2964072" cy="44542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A4588F-461E-4E48-B163-32A49A79037E}"/>
                </a:ext>
              </a:extLst>
            </p:cNvPr>
            <p:cNvGrpSpPr/>
            <p:nvPr/>
          </p:nvGrpSpPr>
          <p:grpSpPr>
            <a:xfrm>
              <a:off x="799015" y="1449732"/>
              <a:ext cx="2964072" cy="4454269"/>
              <a:chOff x="799015" y="1376936"/>
              <a:chExt cx="2964072" cy="4454269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32C828A-117F-43B3-80AB-8358B16A1A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688" t="7977" r="34079" b="7563"/>
              <a:stretch/>
            </p:blipFill>
            <p:spPr>
              <a:xfrm>
                <a:off x="799015" y="1376936"/>
                <a:ext cx="2964072" cy="4454269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ED828C7-E3A1-4E8F-99AA-65A944DC9737}"/>
                  </a:ext>
                </a:extLst>
              </p:cNvPr>
              <p:cNvSpPr/>
              <p:nvPr/>
            </p:nvSpPr>
            <p:spPr>
              <a:xfrm>
                <a:off x="1117600" y="2002971"/>
                <a:ext cx="2312255" cy="3392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DBFD586-778A-42A3-8B23-6E07EB50C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2654" y="1601203"/>
                <a:ext cx="2241308" cy="2241308"/>
              </a:xfrm>
              <a:prstGeom prst="rect">
                <a:avLst/>
              </a:prstGeom>
            </p:spPr>
          </p:pic>
          <p:sp>
            <p:nvSpPr>
              <p:cNvPr id="34" name="Rounded Rectangle 22">
                <a:extLst>
                  <a:ext uri="{FF2B5EF4-FFF2-40B4-BE49-F238E27FC236}">
                    <a16:creationId xmlns:a16="http://schemas.microsoft.com/office/drawing/2014/main" id="{7064BD66-2599-4E3C-A210-77E9BC03F774}"/>
                  </a:ext>
                </a:extLst>
              </p:cNvPr>
              <p:cNvSpPr/>
              <p:nvPr/>
            </p:nvSpPr>
            <p:spPr>
              <a:xfrm>
                <a:off x="1325224" y="3890408"/>
                <a:ext cx="1852550" cy="1383043"/>
              </a:xfrm>
              <a:prstGeom prst="roundRect">
                <a:avLst/>
              </a:prstGeom>
              <a:solidFill>
                <a:srgbClr val="BE51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latin typeface="Arial" panose="020B0604020202020204" pitchFamily="34" charset="0"/>
                    <a:ea typeface="Arial MT"/>
                    <a:cs typeface="Arial MT"/>
                  </a:rPr>
                  <a:t>Hybrid</a:t>
                </a:r>
                <a:endParaRPr lang="en-US" sz="2400" dirty="0">
                  <a:effectLst/>
                  <a:latin typeface="Arial MT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6EB4A0-ACC7-4B40-9A32-6447B17705A4}"/>
                </a:ext>
              </a:extLst>
            </p:cNvPr>
            <p:cNvGrpSpPr/>
            <p:nvPr/>
          </p:nvGrpSpPr>
          <p:grpSpPr>
            <a:xfrm>
              <a:off x="1132247" y="1878343"/>
              <a:ext cx="2312255" cy="2036964"/>
              <a:chOff x="1132247" y="1878343"/>
              <a:chExt cx="2312255" cy="203696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66B28E-22BC-4A6A-8F11-86623804D466}"/>
                  </a:ext>
                </a:extLst>
              </p:cNvPr>
              <p:cNvSpPr/>
              <p:nvPr/>
            </p:nvSpPr>
            <p:spPr>
              <a:xfrm>
                <a:off x="1132247" y="1878343"/>
                <a:ext cx="2312255" cy="2036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D1DE295-6278-4901-9BA7-F36D8F477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00810" y="1878343"/>
                <a:ext cx="1962450" cy="196245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7274CC-9D0C-4979-B599-71354B94520C}"/>
              </a:ext>
            </a:extLst>
          </p:cNvPr>
          <p:cNvGrpSpPr/>
          <p:nvPr/>
        </p:nvGrpSpPr>
        <p:grpSpPr>
          <a:xfrm>
            <a:off x="787973" y="1454356"/>
            <a:ext cx="2964072" cy="4454269"/>
            <a:chOff x="1629234" y="1376936"/>
            <a:chExt cx="2964072" cy="445426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663599E-B8AC-4EAF-A5EC-4FDEF9156819}"/>
                </a:ext>
              </a:extLst>
            </p:cNvPr>
            <p:cNvGrpSpPr/>
            <p:nvPr/>
          </p:nvGrpSpPr>
          <p:grpSpPr>
            <a:xfrm>
              <a:off x="1629234" y="1376936"/>
              <a:ext cx="2964072" cy="4454269"/>
              <a:chOff x="799015" y="1376936"/>
              <a:chExt cx="2964072" cy="4454269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A5C0330D-F19D-4883-99FB-AB10E83BA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688" t="7977" r="34079" b="7563"/>
              <a:stretch/>
            </p:blipFill>
            <p:spPr>
              <a:xfrm>
                <a:off x="799015" y="1376936"/>
                <a:ext cx="2964072" cy="4454269"/>
              </a:xfrm>
              <a:prstGeom prst="rect">
                <a:avLst/>
              </a:prstGeom>
            </p:spPr>
          </p:pic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0199CEC-7116-442D-8AFA-926B2C063EB2}"/>
                  </a:ext>
                </a:extLst>
              </p:cNvPr>
              <p:cNvSpPr/>
              <p:nvPr/>
            </p:nvSpPr>
            <p:spPr>
              <a:xfrm>
                <a:off x="1117600" y="2002971"/>
                <a:ext cx="2312255" cy="3392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78" name="Rounded Rectangle 22">
                <a:extLst>
                  <a:ext uri="{FF2B5EF4-FFF2-40B4-BE49-F238E27FC236}">
                    <a16:creationId xmlns:a16="http://schemas.microsoft.com/office/drawing/2014/main" id="{3A588FB3-9B20-42A1-A133-A6C3DED905D0}"/>
                  </a:ext>
                </a:extLst>
              </p:cNvPr>
              <p:cNvSpPr/>
              <p:nvPr/>
            </p:nvSpPr>
            <p:spPr>
              <a:xfrm>
                <a:off x="1325224" y="3890408"/>
                <a:ext cx="1852550" cy="1383043"/>
              </a:xfrm>
              <a:prstGeom prst="roundRect">
                <a:avLst/>
              </a:prstGeom>
              <a:solidFill>
                <a:srgbClr val="91C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latin typeface="Arial" panose="020B0604020202020204" pitchFamily="34" charset="0"/>
                  </a:rPr>
                  <a:t>Machine Learning</a:t>
                </a:r>
                <a:endParaRPr lang="en-US" sz="2800" dirty="0">
                  <a:effectLst/>
                  <a:latin typeface="Arial MT"/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81DE30F-E969-4624-8230-0E1FC186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266" y="1884606"/>
              <a:ext cx="1962449" cy="1962449"/>
            </a:xfrm>
            <a:prstGeom prst="rect">
              <a:avLst/>
            </a:prstGeom>
          </p:spPr>
        </p:pic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7837D4F-9F78-4527-AFAB-B86F3FA1D8A7}"/>
              </a:ext>
            </a:extLst>
          </p:cNvPr>
          <p:cNvSpPr/>
          <p:nvPr/>
        </p:nvSpPr>
        <p:spPr>
          <a:xfrm>
            <a:off x="4202212" y="2086076"/>
            <a:ext cx="7175521" cy="12244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F3094A-4A3F-43A4-AC86-6A6078FFC376}"/>
              </a:ext>
            </a:extLst>
          </p:cNvPr>
          <p:cNvGrpSpPr/>
          <p:nvPr/>
        </p:nvGrpSpPr>
        <p:grpSpPr>
          <a:xfrm>
            <a:off x="766825" y="1454356"/>
            <a:ext cx="2964072" cy="4454269"/>
            <a:chOff x="799015" y="1376936"/>
            <a:chExt cx="2964072" cy="445426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4D9DE0-DC50-482A-BD1C-D7502F80D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688" t="7977" r="34079" b="7563"/>
            <a:stretch/>
          </p:blipFill>
          <p:spPr>
            <a:xfrm>
              <a:off x="799015" y="1376936"/>
              <a:ext cx="2964072" cy="4454269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B38F0E1-2945-4DC5-8384-61958680D369}"/>
                </a:ext>
              </a:extLst>
            </p:cNvPr>
            <p:cNvSpPr/>
            <p:nvPr/>
          </p:nvSpPr>
          <p:spPr>
            <a:xfrm>
              <a:off x="1117600" y="2002971"/>
              <a:ext cx="2312255" cy="3392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9EF2BE2-A49C-43FA-B14F-32ED960A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654" y="1601203"/>
              <a:ext cx="2241308" cy="2241308"/>
            </a:xfrm>
            <a:prstGeom prst="rect">
              <a:avLst/>
            </a:prstGeom>
          </p:spPr>
        </p:pic>
        <p:sp>
          <p:nvSpPr>
            <p:cNvPr id="68" name="Rounded Rectangle 22">
              <a:extLst>
                <a:ext uri="{FF2B5EF4-FFF2-40B4-BE49-F238E27FC236}">
                  <a16:creationId xmlns:a16="http://schemas.microsoft.com/office/drawing/2014/main" id="{00BDD429-5C4D-4C71-A9B4-9CA45C1BD29F}"/>
                </a:ext>
              </a:extLst>
            </p:cNvPr>
            <p:cNvSpPr/>
            <p:nvPr/>
          </p:nvSpPr>
          <p:spPr>
            <a:xfrm>
              <a:off x="1325224" y="3890408"/>
              <a:ext cx="1852550" cy="1383043"/>
            </a:xfrm>
            <a:prstGeom prst="roundRect">
              <a:avLst/>
            </a:prstGeom>
            <a:solidFill>
              <a:srgbClr val="4EC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effectLst/>
                  <a:latin typeface="Arial" panose="020B0604020202020204" pitchFamily="34" charset="0"/>
                  <a:ea typeface="Arial MT"/>
                  <a:cs typeface="Arial MT"/>
                </a:rPr>
                <a:t>Lexicon Based</a:t>
              </a:r>
              <a:endParaRPr lang="en-US" sz="2800" dirty="0">
                <a:effectLst/>
                <a:latin typeface="Arial MT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8B6FAC3-11F2-4D68-9248-9A86E6C613FF}"/>
              </a:ext>
            </a:extLst>
          </p:cNvPr>
          <p:cNvSpPr/>
          <p:nvPr/>
        </p:nvSpPr>
        <p:spPr>
          <a:xfrm>
            <a:off x="4299130" y="4147489"/>
            <a:ext cx="708308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Menerapkan metode </a:t>
            </a:r>
            <a:r>
              <a:rPr lang="sv-S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  <a:r>
              <a:rPr lang="sv-S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tahap pelabelan dapat meningkatkan rata-rata skor evaluasi klasifikasi </a:t>
            </a:r>
            <a:r>
              <a:rPr lang="sv-S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 Bayes </a:t>
            </a:r>
            <a:r>
              <a:rPr lang="sv-S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sebesar 13%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(Maulana dan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Sibaroni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2019)</a:t>
            </a: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7B53E35-4E54-46A3-9134-EBF4BBC6BEC7}"/>
              </a:ext>
            </a:extLst>
          </p:cNvPr>
          <p:cNvSpPr/>
          <p:nvPr/>
        </p:nvSpPr>
        <p:spPr>
          <a:xfrm>
            <a:off x="4298252" y="4168047"/>
            <a:ext cx="708308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Naive Bayes Classifier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memperoleh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rata-rata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akurasi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sebesar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83%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dengan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menggunakan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validasi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silang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sebanyak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10 kali (Santoso 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et al.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2022)</a:t>
            </a:r>
            <a:endParaRPr lang="en-US" sz="1600" dirty="0">
              <a:latin typeface="Arial MT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EE33F15-8118-46E2-A087-DB9624310D81}"/>
              </a:ext>
            </a:extLst>
          </p:cNvPr>
          <p:cNvSpPr/>
          <p:nvPr/>
        </p:nvSpPr>
        <p:spPr>
          <a:xfrm>
            <a:off x="4294644" y="4164317"/>
            <a:ext cx="708308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Kamus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Indonesia Sentiment (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InSet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)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dapat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diterapkan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pada data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teks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berbahasa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indonesia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dengan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memperoleh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nilai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akurasi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mencapai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78% (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Yudianto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i="1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et al. 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2022)</a:t>
            </a:r>
            <a:endParaRPr lang="en-US" sz="16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1013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507E370-ED71-4A20-8BA3-EDD054549CFD}"/>
              </a:ext>
            </a:extLst>
          </p:cNvPr>
          <p:cNvSpPr/>
          <p:nvPr/>
        </p:nvSpPr>
        <p:spPr>
          <a:xfrm>
            <a:off x="170093" y="4857730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7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8802FDD-DEA4-4F6B-86D8-1804D6F25F31}"/>
              </a:ext>
            </a:extLst>
          </p:cNvPr>
          <p:cNvSpPr/>
          <p:nvPr/>
        </p:nvSpPr>
        <p:spPr>
          <a:xfrm>
            <a:off x="11499362" y="1252750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7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Rounded Rectangle 22">
            <a:extLst>
              <a:ext uri="{FF2B5EF4-FFF2-40B4-BE49-F238E27FC236}">
                <a16:creationId xmlns:a16="http://schemas.microsoft.com/office/drawing/2014/main" id="{9BD70BC1-633C-493E-8E6D-AF6B242D2B54}"/>
              </a:ext>
            </a:extLst>
          </p:cNvPr>
          <p:cNvSpPr/>
          <p:nvPr/>
        </p:nvSpPr>
        <p:spPr>
          <a:xfrm>
            <a:off x="6684863" y="1905053"/>
            <a:ext cx="2255202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Metode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63" name="Rounded Rectangle 22">
            <a:extLst>
              <a:ext uri="{FF2B5EF4-FFF2-40B4-BE49-F238E27FC236}">
                <a16:creationId xmlns:a16="http://schemas.microsoft.com/office/drawing/2014/main" id="{43D147F0-9556-4BD8-95DC-301F84CFBCAA}"/>
              </a:ext>
            </a:extLst>
          </p:cNvPr>
          <p:cNvSpPr/>
          <p:nvPr/>
        </p:nvSpPr>
        <p:spPr>
          <a:xfrm>
            <a:off x="6556619" y="3747077"/>
            <a:ext cx="2511690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Penelitian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Sebelumnya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33349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4" grpId="0" animBg="1"/>
      <p:bldP spid="82" grpId="0" animBg="1"/>
      <p:bldP spid="8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8057581-DEFF-4C76-B116-CA935268779A}"/>
              </a:ext>
            </a:extLst>
          </p:cNvPr>
          <p:cNvSpPr/>
          <p:nvPr/>
        </p:nvSpPr>
        <p:spPr>
          <a:xfrm>
            <a:off x="538320" y="2252368"/>
            <a:ext cx="323086" cy="323086"/>
          </a:xfrm>
          <a:prstGeom prst="ellipse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20D7A-717D-496E-9B17-F0FFB3095F76}"/>
              </a:ext>
            </a:extLst>
          </p:cNvPr>
          <p:cNvSpPr txBox="1"/>
          <p:nvPr/>
        </p:nvSpPr>
        <p:spPr>
          <a:xfrm>
            <a:off x="496530" y="2151093"/>
            <a:ext cx="38345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99CBA8-5B67-44DD-B07E-02C475DCF21B}"/>
              </a:ext>
            </a:extLst>
          </p:cNvPr>
          <p:cNvSpPr/>
          <p:nvPr/>
        </p:nvSpPr>
        <p:spPr>
          <a:xfrm>
            <a:off x="532481" y="2813662"/>
            <a:ext cx="323086" cy="323086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lumMod val="40000"/>
                  <a:lumOff val="60000"/>
                </a:schemeClr>
              </a:gs>
              <a:gs pos="7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8F254-AA76-4A37-941B-25E86CF1EFC2}"/>
              </a:ext>
            </a:extLst>
          </p:cNvPr>
          <p:cNvSpPr txBox="1"/>
          <p:nvPr/>
        </p:nvSpPr>
        <p:spPr>
          <a:xfrm>
            <a:off x="546013" y="2694155"/>
            <a:ext cx="294967" cy="454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2C24CD-9B24-4261-B483-DF6003B05CE0}"/>
              </a:ext>
            </a:extLst>
          </p:cNvPr>
          <p:cNvSpPr/>
          <p:nvPr/>
        </p:nvSpPr>
        <p:spPr>
          <a:xfrm>
            <a:off x="-103065" y="518581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19" name="Content Placeholder 11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6242" y="3799419"/>
            <a:ext cx="4462237" cy="3058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43102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s 51"/>
          <p:cNvSpPr/>
          <p:nvPr/>
        </p:nvSpPr>
        <p:spPr>
          <a:xfrm>
            <a:off x="495607" y="1469893"/>
            <a:ext cx="392307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28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en-US" sz="28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ounded Rectangle 22"/>
          <p:cNvSpPr/>
          <p:nvPr/>
        </p:nvSpPr>
        <p:spPr>
          <a:xfrm>
            <a:off x="1005890" y="1900465"/>
            <a:ext cx="10276626" cy="912191"/>
          </a:xfrm>
          <a:prstGeom prst="round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Mengklasifikasi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Livin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’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Mandiri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pada Google Play Store</a:t>
            </a:r>
          </a:p>
        </p:txBody>
      </p:sp>
      <p:sp>
        <p:nvSpPr>
          <p:cNvPr id="15" name="Rounded Rectangle 22"/>
          <p:cNvSpPr/>
          <p:nvPr/>
        </p:nvSpPr>
        <p:spPr>
          <a:xfrm>
            <a:off x="1005890" y="2558483"/>
            <a:ext cx="10129142" cy="1069105"/>
          </a:xfrm>
          <a:prstGeom prst="roundRect">
            <a:avLst/>
          </a:prstGeom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Me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mbandingkan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analisis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sentimen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berbasis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Naive Bayes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Lexicon-Based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mengklasifikasikan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sentimen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nilai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akurasi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f1-score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364EF6-E4F4-422F-B545-549195FE7F27}"/>
              </a:ext>
            </a:extLst>
          </p:cNvPr>
          <p:cNvSpPr/>
          <p:nvPr/>
        </p:nvSpPr>
        <p:spPr>
          <a:xfrm>
            <a:off x="1771371" y="5963853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7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272FFE9-25BF-436D-B764-DFC1B4E41571}"/>
              </a:ext>
            </a:extLst>
          </p:cNvPr>
          <p:cNvSpPr/>
          <p:nvPr/>
        </p:nvSpPr>
        <p:spPr>
          <a:xfrm>
            <a:off x="-506954" y="5377540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69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19405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Diagram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alir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CBA90B0-3360-490F-8A3A-1394C006956A}"/>
              </a:ext>
            </a:extLst>
          </p:cNvPr>
          <p:cNvSpPr/>
          <p:nvPr/>
        </p:nvSpPr>
        <p:spPr>
          <a:xfrm>
            <a:off x="11236740" y="4010180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7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A6E46A-3427-456B-9070-47511A10F3F6}"/>
              </a:ext>
            </a:extLst>
          </p:cNvPr>
          <p:cNvSpPr/>
          <p:nvPr/>
        </p:nvSpPr>
        <p:spPr>
          <a:xfrm>
            <a:off x="3385318" y="1430714"/>
            <a:ext cx="1188720" cy="731520"/>
          </a:xfrm>
          <a:prstGeom prst="ellipse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496FF-E0A1-4A70-A180-0F9304A8BE04}"/>
              </a:ext>
            </a:extLst>
          </p:cNvPr>
          <p:cNvSpPr/>
          <p:nvPr/>
        </p:nvSpPr>
        <p:spPr>
          <a:xfrm>
            <a:off x="7444638" y="2642527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Manual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0572A-4254-456A-B55E-B5FE3A1C19E7}"/>
              </a:ext>
            </a:extLst>
          </p:cNvPr>
          <p:cNvSpPr/>
          <p:nvPr/>
        </p:nvSpPr>
        <p:spPr>
          <a:xfrm>
            <a:off x="5277818" y="2650644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Praproses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5D399-9FDC-42B2-B9D8-DF28CA7F3771}"/>
              </a:ext>
            </a:extLst>
          </p:cNvPr>
          <p:cNvSpPr/>
          <p:nvPr/>
        </p:nvSpPr>
        <p:spPr>
          <a:xfrm>
            <a:off x="3110998" y="2642527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50621C-E52B-4203-88FC-88CB397C7660}"/>
              </a:ext>
            </a:extLst>
          </p:cNvPr>
          <p:cNvSpPr/>
          <p:nvPr/>
        </p:nvSpPr>
        <p:spPr>
          <a:xfrm>
            <a:off x="3065278" y="4194302"/>
            <a:ext cx="182880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Pembobotan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794DFF-7B83-406E-8A50-9C3CE9356569}"/>
              </a:ext>
            </a:extLst>
          </p:cNvPr>
          <p:cNvSpPr/>
          <p:nvPr/>
        </p:nvSpPr>
        <p:spPr>
          <a:xfrm>
            <a:off x="7444638" y="1436459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25D78F-17BA-4DAE-A70B-6318AF36746F}"/>
              </a:ext>
            </a:extLst>
          </p:cNvPr>
          <p:cNvSpPr/>
          <p:nvPr/>
        </p:nvSpPr>
        <p:spPr>
          <a:xfrm>
            <a:off x="5277818" y="1436459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2447B4-1583-422F-B8A3-4F23AE010E71}"/>
              </a:ext>
            </a:extLst>
          </p:cNvPr>
          <p:cNvSpPr/>
          <p:nvPr/>
        </p:nvSpPr>
        <p:spPr>
          <a:xfrm>
            <a:off x="5277818" y="3661581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D21AA-BE3E-42B8-9ED0-C69221350696}"/>
              </a:ext>
            </a:extLst>
          </p:cNvPr>
          <p:cNvSpPr/>
          <p:nvPr/>
        </p:nvSpPr>
        <p:spPr>
          <a:xfrm>
            <a:off x="5277818" y="4715934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AB131F-F26E-4726-AF45-2C39F434FC58}"/>
              </a:ext>
            </a:extLst>
          </p:cNvPr>
          <p:cNvSpPr/>
          <p:nvPr/>
        </p:nvSpPr>
        <p:spPr>
          <a:xfrm>
            <a:off x="7444637" y="4194302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B389CE-1F64-4CA3-A1B7-05139AB2718D}"/>
              </a:ext>
            </a:extLst>
          </p:cNvPr>
          <p:cNvSpPr/>
          <p:nvPr/>
        </p:nvSpPr>
        <p:spPr>
          <a:xfrm>
            <a:off x="7718957" y="5326346"/>
            <a:ext cx="1188720" cy="731520"/>
          </a:xfrm>
          <a:prstGeom prst="ellipse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F0899E-96AB-4898-AD22-C89CE98FB497}"/>
              </a:ext>
            </a:extLst>
          </p:cNvPr>
          <p:cNvCxnSpPr>
            <a:stCxn id="2" idx="6"/>
            <a:endCxn id="19" idx="1"/>
          </p:cNvCxnSpPr>
          <p:nvPr/>
        </p:nvCxnSpPr>
        <p:spPr>
          <a:xfrm>
            <a:off x="4574038" y="1796474"/>
            <a:ext cx="703780" cy="5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200F7B-3B40-4627-B812-29FB37AD0954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7015178" y="1802219"/>
            <a:ext cx="4294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F523F3-C8D3-47F5-B354-AD92435F9BC8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>
            <a:off x="8313318" y="2167979"/>
            <a:ext cx="0" cy="474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B0B724-D554-4BB2-A970-F59E75CE4E3F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015178" y="3008287"/>
            <a:ext cx="429460" cy="8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47534-00C6-4919-A180-BC35D88E0A64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 flipV="1">
            <a:off x="4848358" y="3008287"/>
            <a:ext cx="429460" cy="8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6DCFA4-1DAC-40B2-90B7-E483189D748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979678" y="3374047"/>
            <a:ext cx="0" cy="820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DC67999-B45E-429D-9337-24FC623560C4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4894078" y="4027341"/>
            <a:ext cx="383740" cy="53272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B5DB366-7882-445D-8D03-5315D7C70EB2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4894078" y="4560062"/>
            <a:ext cx="383740" cy="52163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EE3C1A2-5A3C-4DD6-9866-4309F51A05D0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7015178" y="4027341"/>
            <a:ext cx="429459" cy="5327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83617A6-638E-48D0-8BE0-03B7C71BF4F0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7015178" y="4560062"/>
            <a:ext cx="429459" cy="5216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6D03F8A-7B71-455C-A38C-DD8E662B4F17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8313317" y="4925822"/>
            <a:ext cx="0" cy="400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97AC67-19BB-4FEA-88E6-FFC87AE11C5E}"/>
              </a:ext>
            </a:extLst>
          </p:cNvPr>
          <p:cNvSpPr/>
          <p:nvPr/>
        </p:nvSpPr>
        <p:spPr>
          <a:xfrm>
            <a:off x="1490671" y="1368340"/>
            <a:ext cx="4186231" cy="1839575"/>
          </a:xfrm>
          <a:prstGeom prst="roundRect">
            <a:avLst/>
          </a:prstGeom>
          <a:solidFill>
            <a:srgbClr val="4472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D09292-FC43-43B2-BDB1-C2DA06E5FB1B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3711272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Data</a:t>
            </a:r>
          </a:p>
        </p:txBody>
      </p:sp>
      <p:graphicFrame>
        <p:nvGraphicFramePr>
          <p:cNvPr id="23" name="Table 22"/>
          <p:cNvGraphicFramePr/>
          <p:nvPr>
            <p:extLst>
              <p:ext uri="{D42A27DB-BD31-4B8C-83A1-F6EECF244321}">
                <p14:modId xmlns:p14="http://schemas.microsoft.com/office/powerpoint/2010/main" val="2809583135"/>
              </p:ext>
            </p:extLst>
          </p:nvPr>
        </p:nvGraphicFramePr>
        <p:xfrm>
          <a:off x="1542736" y="4028341"/>
          <a:ext cx="9130352" cy="2029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8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808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 MT"/>
                        </a:rPr>
                        <a:t>Peubah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Keterangan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Skala Data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03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X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Nilai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hasil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pembobotan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kata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atau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term</a:t>
                      </a:r>
                      <a:endParaRPr lang="en-US" sz="1600" dirty="0">
                        <a:effectLst/>
                        <a:latin typeface="Arial MT"/>
                        <a:ea typeface="+mn-ea"/>
                        <a:cs typeface="+mn-cs"/>
                      </a:endParaRPr>
                    </a:p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pada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setiap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ulasan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menggunakan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TF-IDF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Rasio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41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Y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Label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kelas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sentimen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sentimen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positif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-1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sentimen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</a:rPr>
                        <a:t>Ordinal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Content Placeholder 99"/>
          <p:cNvPicPr/>
          <p:nvPr/>
        </p:nvPicPr>
        <p:blipFill>
          <a:blip r:embed="rId3"/>
          <a:srcRect l="59883" t="14503" r="13788" b="39633"/>
          <a:stretch>
            <a:fillRect/>
          </a:stretch>
        </p:blipFill>
        <p:spPr>
          <a:xfrm>
            <a:off x="1718041" y="1614853"/>
            <a:ext cx="1099908" cy="1099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2" name="Rounded Rectangle 16"/>
          <p:cNvSpPr/>
          <p:nvPr/>
        </p:nvSpPr>
        <p:spPr>
          <a:xfrm>
            <a:off x="1490671" y="3607524"/>
            <a:ext cx="2860675" cy="40011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Peubah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Penelitian</a:t>
            </a:r>
            <a:endParaRPr lang="en-US" sz="1600" b="0" dirty="0">
              <a:effectLst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75193B-1FD3-4C1D-A392-5E8E4764CD10}"/>
              </a:ext>
            </a:extLst>
          </p:cNvPr>
          <p:cNvSpPr/>
          <p:nvPr/>
        </p:nvSpPr>
        <p:spPr>
          <a:xfrm>
            <a:off x="332117" y="3132783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7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1B871EC-E567-4C31-BCDB-87692EACA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001324"/>
              </p:ext>
            </p:extLst>
          </p:nvPr>
        </p:nvGraphicFramePr>
        <p:xfrm>
          <a:off x="7327515" y="1368341"/>
          <a:ext cx="3345572" cy="183957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181917">
                  <a:extLst>
                    <a:ext uri="{9D8B030D-6E8A-4147-A177-3AD203B41FA5}">
                      <a16:colId xmlns:a16="http://schemas.microsoft.com/office/drawing/2014/main" val="2570500805"/>
                    </a:ext>
                  </a:extLst>
                </a:gridCol>
                <a:gridCol w="2163655">
                  <a:extLst>
                    <a:ext uri="{9D8B030D-6E8A-4147-A177-3AD203B41FA5}">
                      <a16:colId xmlns:a16="http://schemas.microsoft.com/office/drawing/2014/main" val="3761878834"/>
                    </a:ext>
                  </a:extLst>
                </a:gridCol>
              </a:tblGrid>
              <a:tr h="36791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Keterangan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718017364"/>
                  </a:ext>
                </a:extLst>
              </a:tr>
              <a:tr h="36791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pengguna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374465318"/>
                  </a:ext>
                </a:extLst>
              </a:tr>
              <a:tr h="36791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Waktu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pembuatan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173056095"/>
                  </a:ext>
                </a:extLst>
              </a:tr>
              <a:tr h="36791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Rating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544208061"/>
                  </a:ext>
                </a:extLst>
              </a:tr>
              <a:tr h="36791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1935690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2F7A203-4124-43DA-A9D6-976691FF8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1009" y="988654"/>
            <a:ext cx="2501892" cy="1667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1B8FEB-C3BB-4F89-8BE3-9186A6FD4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9" b="89706" l="5946" r="93514">
                        <a14:foregroundMark x1="13243" y1="44118" x2="13243" y2="44118"/>
                        <a14:foregroundMark x1="9189" y1="52941" x2="8649" y2="65441"/>
                        <a14:foregroundMark x1="32432" y1="88971" x2="30541" y2="91176"/>
                        <a14:foregroundMark x1="7568" y1="72794" x2="5946" y2="67647"/>
                        <a14:foregroundMark x1="45676" y1="73529" x2="45946" y2="58824"/>
                        <a14:foregroundMark x1="53514" y1="59559" x2="54324" y2="70588"/>
                        <a14:foregroundMark x1="76757" y1="56618" x2="79459" y2="50735"/>
                        <a14:foregroundMark x1="93243" y1="63971" x2="93514" y2="64706"/>
                        <a14:foregroundMark x1="37027" y1="23529" x2="37027" y2="23529"/>
                        <a14:foregroundMark x1="39189" y1="23529" x2="39189" y2="23529"/>
                        <a14:foregroundMark x1="27568" y1="29412" x2="27568" y2="29412"/>
                        <a14:foregroundMark x1="27568" y1="29412" x2="27568" y2="29412"/>
                        <a14:foregroundMark x1="27568" y1="29412" x2="27568" y2="29412"/>
                        <a14:foregroundMark x1="20811" y1="29412" x2="20811" y2="29412"/>
                        <a14:foregroundMark x1="17297" y1="21324" x2="17297" y2="21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6110" y="2029470"/>
            <a:ext cx="1876067" cy="6895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386299-F3ED-4F3B-81D8-4F3CD8148C26}"/>
              </a:ext>
            </a:extLst>
          </p:cNvPr>
          <p:cNvCxnSpPr>
            <a:cxnSpLocks/>
          </p:cNvCxnSpPr>
          <p:nvPr/>
        </p:nvCxnSpPr>
        <p:spPr>
          <a:xfrm>
            <a:off x="5892802" y="2288128"/>
            <a:ext cx="121881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41B6BC4-E3E5-4801-916E-133D35D05F11}"/>
              </a:ext>
            </a:extLst>
          </p:cNvPr>
          <p:cNvSpPr txBox="1"/>
          <p:nvPr/>
        </p:nvSpPr>
        <p:spPr>
          <a:xfrm>
            <a:off x="1997959" y="2813446"/>
            <a:ext cx="3171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3000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ulasan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11-22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Desember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2022</a:t>
            </a:r>
            <a:endParaRPr lang="en-US" sz="14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DD623C-97A6-4EA2-9F5C-754FA3455F63}"/>
              </a:ext>
            </a:extLst>
          </p:cNvPr>
          <p:cNvSpPr txBox="1"/>
          <p:nvPr/>
        </p:nvSpPr>
        <p:spPr>
          <a:xfrm>
            <a:off x="4916382" y="1938911"/>
            <a:ext cx="3171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Scrapping</a:t>
            </a:r>
            <a:endParaRPr lang="en-US" sz="14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11393120" y="4122129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47" name="Rounded Rectangle 16">
            <a:extLst>
              <a:ext uri="{FF2B5EF4-FFF2-40B4-BE49-F238E27FC236}">
                <a16:creationId xmlns:a16="http://schemas.microsoft.com/office/drawing/2014/main" id="{F3E448E1-7FAE-4606-A304-98B425EEF5C9}"/>
              </a:ext>
            </a:extLst>
          </p:cNvPr>
          <p:cNvSpPr/>
          <p:nvPr/>
        </p:nvSpPr>
        <p:spPr>
          <a:xfrm>
            <a:off x="614750" y="2417756"/>
            <a:ext cx="4071976" cy="481142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Hasil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penarikan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data : </a:t>
            </a:r>
            <a:r>
              <a:rPr lang="en-US" sz="2400" b="1" dirty="0">
                <a:solidFill>
                  <a:srgbClr val="4472C4"/>
                </a:solidFill>
                <a:latin typeface="Arial" panose="020B0604020202020204" pitchFamily="34" charset="0"/>
              </a:rPr>
              <a:t>3000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Ulasan</a:t>
            </a:r>
            <a:endParaRPr lang="en-US" sz="1400" b="0" dirty="0"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E116B4-8ADD-4665-8B59-EB27A304D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76" y="2907652"/>
            <a:ext cx="4455699" cy="286480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ounded Rectangle 22">
            <a:extLst>
              <a:ext uri="{FF2B5EF4-FFF2-40B4-BE49-F238E27FC236}">
                <a16:creationId xmlns:a16="http://schemas.microsoft.com/office/drawing/2014/main" id="{AFAFD849-B218-4704-8EBC-C2979663C032}"/>
              </a:ext>
            </a:extLst>
          </p:cNvPr>
          <p:cNvSpPr/>
          <p:nvPr/>
        </p:nvSpPr>
        <p:spPr>
          <a:xfrm>
            <a:off x="1211759" y="2009667"/>
            <a:ext cx="2877958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52" name="Rounded Rectangle 16">
            <a:extLst>
              <a:ext uri="{FF2B5EF4-FFF2-40B4-BE49-F238E27FC236}">
                <a16:creationId xmlns:a16="http://schemas.microsoft.com/office/drawing/2014/main" id="{B0725BF9-18BB-472A-AE00-A613D44E036F}"/>
              </a:ext>
            </a:extLst>
          </p:cNvPr>
          <p:cNvSpPr/>
          <p:nvPr/>
        </p:nvSpPr>
        <p:spPr>
          <a:xfrm>
            <a:off x="499565" y="5834521"/>
            <a:ext cx="4503596" cy="481142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Ulasan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paling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tanggal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</a:rPr>
              <a:t>2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Desember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2022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4472C4"/>
                </a:solidFill>
                <a:latin typeface="Arial" panose="020B0604020202020204" pitchFamily="34" charset="0"/>
              </a:rPr>
              <a:t>938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Ulasan</a:t>
            </a:r>
            <a:endParaRPr lang="en-US" sz="1400" b="0" dirty="0">
              <a:effectLst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2094F8-CF59-4C86-8243-3E7C7B979D4B}"/>
              </a:ext>
            </a:extLst>
          </p:cNvPr>
          <p:cNvCxnSpPr/>
          <p:nvPr/>
        </p:nvCxnSpPr>
        <p:spPr>
          <a:xfrm>
            <a:off x="5504782" y="2081311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22">
            <a:extLst>
              <a:ext uri="{FF2B5EF4-FFF2-40B4-BE49-F238E27FC236}">
                <a16:creationId xmlns:a16="http://schemas.microsoft.com/office/drawing/2014/main" id="{C92A750D-EC14-43A3-8A9C-DD6FDA05486B}"/>
              </a:ext>
            </a:extLst>
          </p:cNvPr>
          <p:cNvSpPr/>
          <p:nvPr/>
        </p:nvSpPr>
        <p:spPr>
          <a:xfrm>
            <a:off x="5835475" y="2039542"/>
            <a:ext cx="2102298" cy="379500"/>
          </a:xfrm>
          <a:prstGeom prst="roundRect">
            <a:avLst/>
          </a:prstGeom>
          <a:solidFill>
            <a:srgbClr val="4472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Contoh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data</a:t>
            </a:r>
            <a:endParaRPr lang="en-US" sz="1600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58" name="Rounded Rectangle 22">
            <a:extLst>
              <a:ext uri="{FF2B5EF4-FFF2-40B4-BE49-F238E27FC236}">
                <a16:creationId xmlns:a16="http://schemas.microsoft.com/office/drawing/2014/main" id="{53E7E80C-A0E0-4EB0-8851-4C4B58B6C8EB}"/>
              </a:ext>
            </a:extLst>
          </p:cNvPr>
          <p:cNvSpPr/>
          <p:nvPr/>
        </p:nvSpPr>
        <p:spPr>
          <a:xfrm>
            <a:off x="5835475" y="4064246"/>
            <a:ext cx="2081978" cy="379500"/>
          </a:xfrm>
          <a:prstGeom prst="roundRect">
            <a:avLst/>
          </a:prstGeom>
          <a:solidFill>
            <a:srgbClr val="4472C4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Pemilahan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data</a:t>
            </a:r>
            <a:endParaRPr lang="en-US" sz="1600" b="1" dirty="0">
              <a:solidFill>
                <a:schemeClr val="bg1"/>
              </a:solidFill>
              <a:effectLst/>
              <a:latin typeface="Arial M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A52C45-6F99-47EF-BCEA-6E298D17B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300624"/>
              </p:ext>
            </p:extLst>
          </p:nvPr>
        </p:nvGraphicFramePr>
        <p:xfrm>
          <a:off x="5876230" y="2543530"/>
          <a:ext cx="5713294" cy="12954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28552">
                  <a:extLst>
                    <a:ext uri="{9D8B030D-6E8A-4147-A177-3AD203B41FA5}">
                      <a16:colId xmlns:a16="http://schemas.microsoft.com/office/drawing/2014/main" val="2570500805"/>
                    </a:ext>
                  </a:extLst>
                </a:gridCol>
                <a:gridCol w="1199086">
                  <a:extLst>
                    <a:ext uri="{9D8B030D-6E8A-4147-A177-3AD203B41FA5}">
                      <a16:colId xmlns:a16="http://schemas.microsoft.com/office/drawing/2014/main" val="3761878834"/>
                    </a:ext>
                  </a:extLst>
                </a:gridCol>
                <a:gridCol w="634811">
                  <a:extLst>
                    <a:ext uri="{9D8B030D-6E8A-4147-A177-3AD203B41FA5}">
                      <a16:colId xmlns:a16="http://schemas.microsoft.com/office/drawing/2014/main" val="197047905"/>
                    </a:ext>
                  </a:extLst>
                </a:gridCol>
                <a:gridCol w="2750845">
                  <a:extLst>
                    <a:ext uri="{9D8B030D-6E8A-4147-A177-3AD203B41FA5}">
                      <a16:colId xmlns:a16="http://schemas.microsoft.com/office/drawing/2014/main" val="31277622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0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71801736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Ariva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Maulana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12/11/2022  12:26:00 AM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0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apknya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374465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TOYOTA Lets Go Beyond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12/11/2022  12:38:58 AM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0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Kesel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banget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livin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kuning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skrng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susah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bgt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buat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akses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selalu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mental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mesti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berulang2 kali....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Pdahal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sering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diupdate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173056095"/>
                  </a:ext>
                </a:extLst>
              </a:tr>
            </a:tbl>
          </a:graphicData>
        </a:graphic>
      </p:graphicFrame>
      <p:sp>
        <p:nvSpPr>
          <p:cNvPr id="59" name="Rounded Rectangle 16">
            <a:extLst>
              <a:ext uri="{FF2B5EF4-FFF2-40B4-BE49-F238E27FC236}">
                <a16:creationId xmlns:a16="http://schemas.microsoft.com/office/drawing/2014/main" id="{D8DAB956-DCCD-4641-9019-6E80605E53A9}"/>
              </a:ext>
            </a:extLst>
          </p:cNvPr>
          <p:cNvSpPr/>
          <p:nvPr/>
        </p:nvSpPr>
        <p:spPr>
          <a:xfrm>
            <a:off x="5704114" y="4438959"/>
            <a:ext cx="2133658" cy="481142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4472C4"/>
                </a:solidFill>
                <a:latin typeface="Arial" panose="020B0604020202020204" pitchFamily="34" charset="0"/>
              </a:rPr>
              <a:t>3000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Ulasan</a:t>
            </a:r>
            <a:endParaRPr lang="en-US" sz="1400" b="0" dirty="0">
              <a:effectLst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3CC419F-FAA7-442C-B5AD-1829A29B5522}"/>
              </a:ext>
            </a:extLst>
          </p:cNvPr>
          <p:cNvSpPr/>
          <p:nvPr/>
        </p:nvSpPr>
        <p:spPr>
          <a:xfrm>
            <a:off x="6630420" y="5012403"/>
            <a:ext cx="281046" cy="55782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16">
            <a:extLst>
              <a:ext uri="{FF2B5EF4-FFF2-40B4-BE49-F238E27FC236}">
                <a16:creationId xmlns:a16="http://schemas.microsoft.com/office/drawing/2014/main" id="{BD0E369D-48BE-4949-9320-071E799EFAF4}"/>
              </a:ext>
            </a:extLst>
          </p:cNvPr>
          <p:cNvSpPr/>
          <p:nvPr/>
        </p:nvSpPr>
        <p:spPr>
          <a:xfrm>
            <a:off x="5590276" y="5612839"/>
            <a:ext cx="2361334" cy="481142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2964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Ulasan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12B537C-E54A-4E2C-AA81-71FA23915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75745"/>
              </p:ext>
            </p:extLst>
          </p:nvPr>
        </p:nvGraphicFramePr>
        <p:xfrm>
          <a:off x="8113122" y="4704495"/>
          <a:ext cx="3651751" cy="112395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777602">
                  <a:extLst>
                    <a:ext uri="{9D8B030D-6E8A-4147-A177-3AD203B41FA5}">
                      <a16:colId xmlns:a16="http://schemas.microsoft.com/office/drawing/2014/main" val="2570500805"/>
                    </a:ext>
                  </a:extLst>
                </a:gridCol>
                <a:gridCol w="710149">
                  <a:extLst>
                    <a:ext uri="{9D8B030D-6E8A-4147-A177-3AD203B41FA5}">
                      <a16:colId xmlns:a16="http://schemas.microsoft.com/office/drawing/2014/main" val="3761878834"/>
                    </a:ext>
                  </a:extLst>
                </a:gridCol>
                <a:gridCol w="486423">
                  <a:extLst>
                    <a:ext uri="{9D8B030D-6E8A-4147-A177-3AD203B41FA5}">
                      <a16:colId xmlns:a16="http://schemas.microsoft.com/office/drawing/2014/main" val="197047905"/>
                    </a:ext>
                  </a:extLst>
                </a:gridCol>
                <a:gridCol w="1677577">
                  <a:extLst>
                    <a:ext uri="{9D8B030D-6E8A-4147-A177-3AD203B41FA5}">
                      <a16:colId xmlns:a16="http://schemas.microsoft.com/office/drawing/2014/main" val="31277622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0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71801736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Muhammad Andre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12/13/2022 9:13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ðŸ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‘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ðŸ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‘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ðŸ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‘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374465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?????? ???????????ñ??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12/20/2022 5:45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Setelah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diupdate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jadi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lemot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masuknya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73056095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AEFFA6-9FB5-4738-A610-F450D90CE934}"/>
              </a:ext>
            </a:extLst>
          </p:cNvPr>
          <p:cNvCxnSpPr/>
          <p:nvPr/>
        </p:nvCxnSpPr>
        <p:spPr>
          <a:xfrm>
            <a:off x="7099506" y="5241626"/>
            <a:ext cx="59266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16">
            <a:extLst>
              <a:ext uri="{FF2B5EF4-FFF2-40B4-BE49-F238E27FC236}">
                <a16:creationId xmlns:a16="http://schemas.microsoft.com/office/drawing/2014/main" id="{4E1EF4FF-DF91-4157-AACF-C9E81EDAC90B}"/>
              </a:ext>
            </a:extLst>
          </p:cNvPr>
          <p:cNvSpPr/>
          <p:nvPr/>
        </p:nvSpPr>
        <p:spPr>
          <a:xfrm>
            <a:off x="7486562" y="4208445"/>
            <a:ext cx="4503596" cy="481142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A3A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136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Ulasan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dihapus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Chevron 6">
            <a:extLst>
              <a:ext uri="{FF2B5EF4-FFF2-40B4-BE49-F238E27FC236}">
                <a16:creationId xmlns:a16="http://schemas.microsoft.com/office/drawing/2014/main" id="{C3C9551E-C9A4-4275-B891-204ED03C97F1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Pentagon 1">
            <a:extLst>
              <a:ext uri="{FF2B5EF4-FFF2-40B4-BE49-F238E27FC236}">
                <a16:creationId xmlns:a16="http://schemas.microsoft.com/office/drawing/2014/main" id="{15271261-80E6-487B-B79C-BC6DF19982B2}"/>
              </a:ext>
            </a:extLst>
          </p:cNvPr>
          <p:cNvSpPr/>
          <p:nvPr/>
        </p:nvSpPr>
        <p:spPr>
          <a:xfrm>
            <a:off x="390526" y="1192707"/>
            <a:ext cx="1790820" cy="621921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 animBg="1"/>
      <p:bldP spid="52" grpId="0"/>
      <p:bldP spid="57" grpId="0" animBg="1"/>
      <p:bldP spid="58" grpId="0" animBg="1"/>
      <p:bldP spid="59" grpId="0"/>
      <p:bldP spid="11" grpId="0" animBg="1"/>
      <p:bldP spid="60" grpId="0"/>
      <p:bldP spid="63" grpId="0"/>
      <p:bldP spid="2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4374</Words>
  <Application>Microsoft Office PowerPoint</Application>
  <PresentationFormat>Widescreen</PresentationFormat>
  <Paragraphs>1153</Paragraphs>
  <Slides>37</Slides>
  <Notes>1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 Unicode MS</vt:lpstr>
      <vt:lpstr>Arial</vt:lpstr>
      <vt:lpstr>Arial MT</vt:lpstr>
      <vt:lpstr>Calibri</vt:lpstr>
      <vt:lpstr>Calibri Light</vt:lpstr>
      <vt:lpstr>Cambria Math</vt:lpstr>
      <vt:lpstr>Times New Roman</vt:lpstr>
      <vt:lpstr>Office Theme</vt:lpstr>
      <vt:lpstr>Custom Design</vt:lpstr>
      <vt:lpstr>PERBANDINGAN ANALISIS SENTIMEN MENGGUNAKAN NAIVE BAYES, LEXICON-BASED, DAN HYBRID PADA ULASAN PENGGUNA APLIKASI LIVIN’ BY MANDIRI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IPB University Presentation Template</dc:title>
  <dc:creator>Microsoft Office User</dc:creator>
  <cp:lastModifiedBy>- FikriNA -</cp:lastModifiedBy>
  <cp:revision>460</cp:revision>
  <cp:lastPrinted>2019-07-25T05:05:00Z</cp:lastPrinted>
  <dcterms:created xsi:type="dcterms:W3CDTF">2019-07-11T07:04:00Z</dcterms:created>
  <dcterms:modified xsi:type="dcterms:W3CDTF">2023-03-31T10:14:14Z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3A2931F5DAC04DC4A59F5F9120C719E9</vt:lpwstr>
  </property>
  <property fmtid="{D5CDD505-2E9C-101B-9397-08002B2CF9AE}" pid="3" name="KSOProductBuildVer">
    <vt:lpwstr>1033-11.2.0.11440</vt:lpwstr>
  </property>
</Properties>
</file>